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3C9B4-AE5B-488C-B386-609925E05F19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90F67-446B-44B3-8AF8-B39CB1AE9B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80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DCF29-5B05-4CF1-98CD-2E33C148933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114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87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0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752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69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512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323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23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2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32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59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26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15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96970-C747-43EC-8BB9-69D7F7312757}" type="datetimeFigureOut">
              <a:rPr lang="ru-RU" smtClean="0"/>
              <a:t>26.12.2018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D11B7-5A96-408C-BE27-4B6C2A68B7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97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9930" y="640464"/>
            <a:ext cx="10596282" cy="3369833"/>
          </a:xfrm>
        </p:spPr>
        <p:txBody>
          <a:bodyPr>
            <a:noAutofit/>
          </a:bodyPr>
          <a:lstStyle/>
          <a:p>
            <a:r>
              <a:rPr lang="uk-UA" sz="5400" dirty="0">
                <a:solidFill>
                  <a:schemeClr val="tx1"/>
                </a:solidFill>
              </a:rPr>
              <a:t>Курсовий проект</a:t>
            </a:r>
            <a:r>
              <a:rPr lang="ru-RU" sz="5400" dirty="0">
                <a:solidFill>
                  <a:schemeClr val="tx1"/>
                </a:solidFill>
              </a:rPr>
              <a:t/>
            </a:r>
            <a:br>
              <a:rPr lang="ru-RU" sz="5400" dirty="0">
                <a:solidFill>
                  <a:schemeClr val="tx1"/>
                </a:solidFill>
              </a:rPr>
            </a:br>
            <a:r>
              <a:rPr lang="uk-UA" sz="5400" dirty="0">
                <a:solidFill>
                  <a:schemeClr val="tx1"/>
                </a:solidFill>
              </a:rPr>
              <a:t>з </a:t>
            </a:r>
            <a:r>
              <a:rPr lang="uk-UA" sz="5400" dirty="0" smtClean="0">
                <a:solidFill>
                  <a:schemeClr val="tx1"/>
                </a:solidFill>
              </a:rPr>
              <a:t>дисципліни</a:t>
            </a:r>
            <a:br>
              <a:rPr lang="uk-UA" sz="5400" dirty="0" smtClean="0">
                <a:solidFill>
                  <a:schemeClr val="tx1"/>
                </a:solidFill>
              </a:rPr>
            </a:br>
            <a:r>
              <a:rPr lang="uk-UA" sz="5400" dirty="0" smtClean="0">
                <a:solidFill>
                  <a:schemeClr val="tx1"/>
                </a:solidFill>
              </a:rPr>
              <a:t>«Об</a:t>
            </a:r>
            <a:r>
              <a:rPr lang="ru-RU" sz="5400" dirty="0">
                <a:solidFill>
                  <a:schemeClr val="tx1"/>
                </a:solidFill>
              </a:rPr>
              <a:t>’</a:t>
            </a:r>
            <a:r>
              <a:rPr lang="uk-UA" sz="5400" dirty="0" err="1" smtClean="0">
                <a:solidFill>
                  <a:schemeClr val="tx1"/>
                </a:solidFill>
              </a:rPr>
              <a:t>єктно</a:t>
            </a:r>
            <a:r>
              <a:rPr lang="uk-UA" sz="5400" dirty="0" smtClean="0">
                <a:solidFill>
                  <a:schemeClr val="tx1"/>
                </a:solidFill>
              </a:rPr>
              <a:t>-орієнтоване програмування</a:t>
            </a:r>
            <a:r>
              <a:rPr lang="uk-UA" sz="5400" dirty="0">
                <a:solidFill>
                  <a:schemeClr val="tx1"/>
                </a:solidFill>
              </a:rPr>
              <a:t>»</a:t>
            </a:r>
            <a:r>
              <a:rPr lang="ru-RU" sz="5400" dirty="0">
                <a:solidFill>
                  <a:schemeClr val="tx1"/>
                </a:solidFill>
              </a:rPr>
              <a:t/>
            </a:r>
            <a:br>
              <a:rPr lang="ru-RU" sz="5400" dirty="0">
                <a:solidFill>
                  <a:schemeClr val="tx1"/>
                </a:solidFill>
              </a:rPr>
            </a:br>
            <a:r>
              <a:rPr lang="uk-UA" sz="5400" dirty="0" smtClean="0">
                <a:solidFill>
                  <a:schemeClr val="tx1"/>
                </a:solidFill>
              </a:rPr>
              <a:t>програма «</a:t>
            </a:r>
            <a:r>
              <a:rPr lang="en-US" sz="5400" dirty="0" err="1" smtClean="0">
                <a:solidFill>
                  <a:schemeClr val="tx1"/>
                </a:solidFill>
              </a:rPr>
              <a:t>TimeTask</a:t>
            </a:r>
            <a:r>
              <a:rPr lang="uk-UA" sz="5400" dirty="0" smtClean="0">
                <a:solidFill>
                  <a:schemeClr val="tx1"/>
                </a:solidFill>
              </a:rPr>
              <a:t>»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79930" y="4441371"/>
            <a:ext cx="10596282" cy="2076994"/>
          </a:xfrm>
        </p:spPr>
        <p:txBody>
          <a:bodyPr>
            <a:normAutofit lnSpcReduction="10000"/>
          </a:bodyPr>
          <a:lstStyle/>
          <a:p>
            <a:pPr algn="l"/>
            <a:r>
              <a:rPr lang="uk-UA" dirty="0" smtClean="0"/>
              <a:t>Підготували студенти групи КНТ-117:</a:t>
            </a:r>
          </a:p>
          <a:p>
            <a:pPr algn="r"/>
            <a:r>
              <a:rPr lang="uk-UA" dirty="0" smtClean="0"/>
              <a:t>М.В. </a:t>
            </a:r>
            <a:r>
              <a:rPr lang="uk-UA" dirty="0" err="1" smtClean="0"/>
              <a:t>Таряник</a:t>
            </a:r>
            <a:endParaRPr lang="uk-UA" dirty="0" smtClean="0"/>
          </a:p>
          <a:p>
            <a:pPr algn="r"/>
            <a:r>
              <a:rPr lang="uk-UA" dirty="0" smtClean="0"/>
              <a:t>Т.В. Кузнєцов</a:t>
            </a:r>
          </a:p>
          <a:p>
            <a:pPr algn="r"/>
            <a:r>
              <a:rPr lang="uk-UA" dirty="0"/>
              <a:t>А.С. Івченко</a:t>
            </a:r>
          </a:p>
          <a:p>
            <a:pPr algn="r"/>
            <a:r>
              <a:rPr lang="uk-UA" dirty="0" smtClean="0"/>
              <a:t>І.М. Нескоромний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7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Додати</a:t>
            </a:r>
            <a:r>
              <a:rPr lang="ru-RU" dirty="0" smtClean="0"/>
              <a:t> план»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27864" y="1825625"/>
            <a:ext cx="7225936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/>
              <a:t>Додати</a:t>
            </a:r>
            <a:r>
              <a:rPr lang="ru-RU" dirty="0"/>
              <a:t> план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кнопки</a:t>
            </a:r>
            <a:r>
              <a:rPr lang="ru-RU" dirty="0" smtClean="0"/>
              <a:t>, 3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/>
              <a:t>вибору</a:t>
            </a:r>
            <a:r>
              <a:rPr lang="ru-RU" dirty="0"/>
              <a:t> та </a:t>
            </a:r>
            <a:r>
              <a:rPr lang="ru-RU" dirty="0" err="1" smtClean="0"/>
              <a:t>текстове</a:t>
            </a:r>
            <a:r>
              <a:rPr lang="ru-RU" dirty="0" smtClean="0"/>
              <a:t> поле </a:t>
            </a:r>
            <a:r>
              <a:rPr lang="ru-RU" dirty="0"/>
              <a:t>вводу </a:t>
            </a:r>
            <a:r>
              <a:rPr lang="ru-RU" dirty="0" err="1"/>
              <a:t>інформації</a:t>
            </a:r>
            <a:r>
              <a:rPr lang="ru-RU" dirty="0"/>
              <a:t>.</a:t>
            </a:r>
          </a:p>
          <a:p>
            <a:pPr marL="0" indent="0" algn="just">
              <a:buNone/>
            </a:pPr>
            <a:r>
              <a:rPr lang="uk-UA" dirty="0"/>
              <a:t>В </a:t>
            </a:r>
            <a:r>
              <a:rPr lang="uk-UA" dirty="0" smtClean="0"/>
              <a:t>елементах </a:t>
            </a:r>
            <a:r>
              <a:rPr lang="uk-UA" dirty="0"/>
              <a:t>вибору інформації </a:t>
            </a:r>
            <a:r>
              <a:rPr lang="uk-UA" dirty="0" smtClean="0"/>
              <a:t>обираються </a:t>
            </a:r>
            <a:r>
              <a:rPr lang="uk-UA" dirty="0"/>
              <a:t>захід, </a:t>
            </a:r>
            <a:r>
              <a:rPr lang="uk-UA" dirty="0" smtClean="0"/>
              <a:t>початкова та кінцева дати пункту плану.</a:t>
            </a:r>
            <a:endParaRPr lang="uk-UA" dirty="0"/>
          </a:p>
          <a:p>
            <a:pPr marL="0" indent="0" algn="just">
              <a:buNone/>
            </a:pPr>
            <a:r>
              <a:rPr lang="uk-UA" dirty="0" smtClean="0"/>
              <a:t>В текстове </a:t>
            </a:r>
            <a:r>
              <a:rPr lang="uk-UA" dirty="0"/>
              <a:t>поле </a:t>
            </a:r>
            <a:r>
              <a:rPr lang="uk-UA" dirty="0" smtClean="0"/>
              <a:t>вводиться назва пункту плану.</a:t>
            </a:r>
            <a:endParaRPr lang="uk-UA" dirty="0"/>
          </a:p>
          <a:p>
            <a:pPr marL="0" indent="0" algn="just">
              <a:buNone/>
            </a:pPr>
            <a:r>
              <a:rPr lang="uk-UA" dirty="0" smtClean="0"/>
              <a:t>Кнопка «Додати план в захід» додає  пункт плану до відповідно обраного заходу.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Кнопка «Закрити» закриває дане 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1623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9269" y="365125"/>
            <a:ext cx="10946674" cy="1325563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>
                <a:solidFill>
                  <a:schemeClr val="tx1"/>
                </a:solidFill>
              </a:rPr>
              <a:t>Редагування плану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90012" y="1825625"/>
            <a:ext cx="6363788" cy="435133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/>
              <a:t>Редагування</a:t>
            </a:r>
            <a:r>
              <a:rPr lang="ru-RU" dirty="0"/>
              <a:t> </a:t>
            </a:r>
            <a:r>
              <a:rPr lang="ru-RU" dirty="0" smtClean="0"/>
              <a:t>плану»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кнопки,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 smtClean="0"/>
              <a:t>вибору</a:t>
            </a:r>
            <a:r>
              <a:rPr lang="ru-RU" dirty="0"/>
              <a:t>,</a:t>
            </a:r>
            <a:r>
              <a:rPr lang="ru-RU" dirty="0" smtClean="0"/>
              <a:t> </a:t>
            </a:r>
            <a:r>
              <a:rPr lang="ru-RU" dirty="0" err="1"/>
              <a:t>таблицю</a:t>
            </a:r>
            <a:r>
              <a:rPr lang="ru-RU" dirty="0"/>
              <a:t> для </a:t>
            </a:r>
            <a:r>
              <a:rPr lang="ru-RU" dirty="0" err="1"/>
              <a:t>редагування</a:t>
            </a:r>
            <a:r>
              <a:rPr lang="ru-RU" dirty="0"/>
              <a:t> </a:t>
            </a:r>
            <a:r>
              <a:rPr lang="ru-RU" dirty="0" err="1"/>
              <a:t>інформації</a:t>
            </a:r>
            <a:r>
              <a:rPr lang="ru-RU" dirty="0"/>
              <a:t>.</a:t>
            </a:r>
          </a:p>
          <a:p>
            <a:pPr marL="0" indent="0" algn="just">
              <a:buNone/>
            </a:pPr>
            <a:r>
              <a:rPr lang="uk-UA" dirty="0"/>
              <a:t>В елементі вибору інформації обирається захід, </a:t>
            </a:r>
            <a:r>
              <a:rPr lang="uk-UA" dirty="0" smtClean="0"/>
              <a:t>план якого потрібно </a:t>
            </a:r>
            <a:r>
              <a:rPr lang="uk-UA" dirty="0"/>
              <a:t>редагувати.</a:t>
            </a:r>
          </a:p>
          <a:p>
            <a:pPr marL="0" indent="0" algn="just">
              <a:buNone/>
            </a:pPr>
            <a:r>
              <a:rPr lang="uk-UA" dirty="0"/>
              <a:t>В таблиці для редагування інформації можна відредагувати інформацію про </a:t>
            </a:r>
            <a:r>
              <a:rPr lang="uk-UA" dirty="0" smtClean="0"/>
              <a:t>план заходу.</a:t>
            </a:r>
          </a:p>
          <a:p>
            <a:pPr marL="0" indent="0" algn="just">
              <a:buNone/>
            </a:pPr>
            <a:r>
              <a:rPr lang="uk-UA" dirty="0" smtClean="0"/>
              <a:t>Натискання </a:t>
            </a:r>
            <a:r>
              <a:rPr lang="uk-UA" dirty="0"/>
              <a:t>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/>
              <a:t>Кнопка «Відредагувати» редагує інформацію про </a:t>
            </a:r>
            <a:r>
              <a:rPr lang="uk-UA" dirty="0" smtClean="0"/>
              <a:t>план заходу, </a:t>
            </a:r>
            <a:r>
              <a:rPr lang="uk-UA" dirty="0"/>
              <a:t>відповідно до введеної вище інформації та заносить її до бази даних.</a:t>
            </a:r>
          </a:p>
          <a:p>
            <a:pPr marL="0" indent="0" algn="just">
              <a:buNone/>
            </a:pPr>
            <a:r>
              <a:rPr lang="uk-UA" dirty="0"/>
              <a:t>Кнопка «Закрити» закриває дане 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1825625"/>
            <a:ext cx="4127862" cy="26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5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 smtClean="0">
                <a:solidFill>
                  <a:schemeClr val="tx1"/>
                </a:solidFill>
              </a:rPr>
              <a:t>Видалення планів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08023" y="1825625"/>
            <a:ext cx="5945777" cy="443547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/>
              <a:t>Видалення планів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кнопки,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/>
              <a:t>вибору</a:t>
            </a:r>
            <a:r>
              <a:rPr lang="ru-RU" dirty="0"/>
              <a:t>, </a:t>
            </a:r>
            <a:r>
              <a:rPr lang="ru-RU" dirty="0" err="1"/>
              <a:t>таблицю</a:t>
            </a:r>
            <a:r>
              <a:rPr lang="ru-RU" dirty="0"/>
              <a:t> для </a:t>
            </a:r>
            <a:r>
              <a:rPr lang="ru-RU" dirty="0" err="1"/>
              <a:t>редагування</a:t>
            </a:r>
            <a:r>
              <a:rPr lang="ru-RU" dirty="0"/>
              <a:t> </a:t>
            </a:r>
            <a:r>
              <a:rPr lang="ru-RU" dirty="0" err="1" smtClean="0"/>
              <a:t>інформації</a:t>
            </a:r>
            <a:r>
              <a:rPr lang="ru-RU" dirty="0"/>
              <a:t> та </a:t>
            </a:r>
            <a:r>
              <a:rPr lang="ru-RU" dirty="0" err="1"/>
              <a:t>текстове</a:t>
            </a:r>
            <a:r>
              <a:rPr lang="ru-RU" dirty="0"/>
              <a:t> поле вводу </a:t>
            </a:r>
            <a:r>
              <a:rPr lang="ru-RU" dirty="0" err="1"/>
              <a:t>інформації</a:t>
            </a:r>
            <a:r>
              <a:rPr lang="ru-RU" dirty="0"/>
              <a:t>.</a:t>
            </a:r>
          </a:p>
          <a:p>
            <a:pPr marL="0" indent="0" algn="just">
              <a:buNone/>
            </a:pPr>
            <a:r>
              <a:rPr lang="uk-UA" dirty="0"/>
              <a:t>В елементі вибору інформації обирається захід, план якого потрібно </a:t>
            </a:r>
            <a:r>
              <a:rPr lang="uk-UA" dirty="0" smtClean="0"/>
              <a:t>видалити.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В таблиці для редагування інформації можна </a:t>
            </a:r>
            <a:r>
              <a:rPr lang="uk-UA" dirty="0" smtClean="0"/>
              <a:t>дізнатися </a:t>
            </a:r>
            <a:r>
              <a:rPr lang="en-US" dirty="0" smtClean="0"/>
              <a:t>ID </a:t>
            </a:r>
            <a:r>
              <a:rPr lang="uk-UA" dirty="0" smtClean="0"/>
              <a:t>пункту плану, який необхідно видалити.</a:t>
            </a:r>
          </a:p>
          <a:p>
            <a:pPr marL="0" indent="0" algn="just">
              <a:buNone/>
            </a:pPr>
            <a:r>
              <a:rPr lang="uk-UA" dirty="0"/>
              <a:t>В текстове поле вводиться </a:t>
            </a:r>
            <a:r>
              <a:rPr lang="en-US" dirty="0" smtClean="0"/>
              <a:t>ID</a:t>
            </a:r>
            <a:r>
              <a:rPr lang="uk-UA" dirty="0" smtClean="0"/>
              <a:t> </a:t>
            </a:r>
            <a:r>
              <a:rPr lang="uk-UA" dirty="0"/>
              <a:t>пункту плану</a:t>
            </a:r>
            <a:r>
              <a:rPr lang="uk-UA" dirty="0" smtClean="0"/>
              <a:t>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Натискання 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/>
              <a:t>Кнопка «</a:t>
            </a:r>
            <a:r>
              <a:rPr lang="uk-UA" dirty="0" smtClean="0"/>
              <a:t>Видалити» видаляє обраний пункт плану з бази даних.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Кнопка «Закрити» закриває дане </a:t>
            </a:r>
            <a:r>
              <a:rPr lang="uk-UA" dirty="0" smtClean="0"/>
              <a:t>вікно.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3148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>
                <a:solidFill>
                  <a:schemeClr val="tx1"/>
                </a:solidFill>
              </a:rPr>
              <a:t>Видалення </a:t>
            </a:r>
            <a:r>
              <a:rPr lang="uk-UA" dirty="0" smtClean="0">
                <a:solidFill>
                  <a:schemeClr val="tx1"/>
                </a:solidFill>
              </a:rPr>
              <a:t>заходів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6300" y="1825625"/>
            <a:ext cx="66675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/>
              <a:t>Видалення </a:t>
            </a:r>
            <a:r>
              <a:rPr lang="uk-UA" dirty="0" smtClean="0"/>
              <a:t>заходів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</a:t>
            </a:r>
            <a:r>
              <a:rPr lang="ru-RU" dirty="0" smtClean="0"/>
              <a:t>кнопки та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 smtClean="0"/>
              <a:t>вибору</a:t>
            </a:r>
            <a:r>
              <a:rPr lang="ru-RU" dirty="0" smtClean="0"/>
              <a:t>.</a:t>
            </a:r>
            <a:endParaRPr lang="ru-RU" dirty="0"/>
          </a:p>
          <a:p>
            <a:pPr marL="0" indent="0" algn="just">
              <a:buNone/>
            </a:pPr>
            <a:r>
              <a:rPr lang="uk-UA" dirty="0"/>
              <a:t>В елементі вибору інформації обирається захід, </a:t>
            </a:r>
            <a:r>
              <a:rPr lang="uk-UA" dirty="0" smtClean="0"/>
              <a:t>який потрібно видалити.</a:t>
            </a:r>
            <a:endParaRPr lang="uk-UA" dirty="0"/>
          </a:p>
          <a:p>
            <a:pPr marL="0" indent="0" algn="just">
              <a:buNone/>
            </a:pPr>
            <a:r>
              <a:rPr lang="uk-UA" dirty="0" smtClean="0"/>
              <a:t>Натискання </a:t>
            </a:r>
            <a:r>
              <a:rPr lang="uk-UA" dirty="0"/>
              <a:t>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/>
              <a:t>Кнопка «Видалити» видаляє обраний </a:t>
            </a:r>
            <a:r>
              <a:rPr lang="uk-UA" dirty="0" smtClean="0"/>
              <a:t>захід з </a:t>
            </a:r>
            <a:r>
              <a:rPr lang="uk-UA" dirty="0"/>
              <a:t>бази даних.</a:t>
            </a:r>
          </a:p>
          <a:p>
            <a:pPr marL="0" indent="0" algn="just">
              <a:buNone/>
            </a:pPr>
            <a:r>
              <a:rPr lang="uk-UA" dirty="0"/>
              <a:t>Кнопка «Закрити» закриває дане вікно.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3562838" cy="16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 smtClean="0">
                <a:solidFill>
                  <a:schemeClr val="tx1"/>
                </a:solidFill>
              </a:rPr>
              <a:t>Про програму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57800" y="1825625"/>
            <a:ext cx="60960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uk-UA" dirty="0" smtClean="0"/>
              <a:t>Про програму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 smtClean="0"/>
              <a:t>: кнопку, </a:t>
            </a:r>
            <a:r>
              <a:rPr lang="ru-RU" dirty="0" err="1" smtClean="0"/>
              <a:t>коротку</a:t>
            </a:r>
            <a:r>
              <a:rPr lang="ru-RU" dirty="0" smtClean="0"/>
              <a:t> </a:t>
            </a:r>
            <a:r>
              <a:rPr lang="ru-RU" dirty="0" err="1" smtClean="0"/>
              <a:t>текстову</a:t>
            </a:r>
            <a:r>
              <a:rPr lang="ru-RU" dirty="0" smtClean="0"/>
              <a:t> </a:t>
            </a:r>
            <a:r>
              <a:rPr lang="ru-RU" dirty="0" err="1" smtClean="0"/>
              <a:t>інформацію</a:t>
            </a:r>
            <a:r>
              <a:rPr lang="ru-RU" dirty="0" smtClean="0"/>
              <a:t> про </a:t>
            </a:r>
            <a:r>
              <a:rPr lang="ru-RU" dirty="0" err="1" smtClean="0"/>
              <a:t>програму</a:t>
            </a:r>
            <a:r>
              <a:rPr lang="ru-RU" dirty="0" smtClean="0"/>
              <a:t> та </a:t>
            </a:r>
            <a:r>
              <a:rPr lang="ru-RU" dirty="0" err="1" smtClean="0"/>
              <a:t>альтернативний</a:t>
            </a:r>
            <a:r>
              <a:rPr lang="ru-RU" dirty="0" smtClean="0"/>
              <a:t> логотип </a:t>
            </a:r>
            <a:r>
              <a:rPr lang="ru-RU" dirty="0" err="1" smtClean="0"/>
              <a:t>програми</a:t>
            </a:r>
            <a:r>
              <a:rPr lang="ru-RU" dirty="0" smtClean="0"/>
              <a:t>.</a:t>
            </a:r>
            <a:endParaRPr lang="ru-RU" dirty="0"/>
          </a:p>
          <a:p>
            <a:pPr marL="0" indent="0" algn="just">
              <a:buNone/>
            </a:pPr>
            <a:r>
              <a:rPr lang="uk-UA" dirty="0" smtClean="0"/>
              <a:t>Кнопка </a:t>
            </a:r>
            <a:r>
              <a:rPr lang="uk-UA" dirty="0"/>
              <a:t>«Закрити» закриває дане 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3" y="1825625"/>
            <a:ext cx="4181187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8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Алгоритми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Відповідальний:</a:t>
            </a:r>
          </a:p>
          <a:p>
            <a:pPr marL="0" indent="0">
              <a:buNone/>
            </a:pPr>
            <a:r>
              <a:rPr lang="uk-UA" dirty="0" smtClean="0"/>
              <a:t>ст. групи КНТ-117						         Т.В. </a:t>
            </a:r>
            <a:r>
              <a:rPr lang="uk-UA" smtClean="0"/>
              <a:t>Кузнєцов</a:t>
            </a:r>
            <a:endParaRPr lang="ru-R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85" y="1690688"/>
            <a:ext cx="6428150" cy="1806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185" y="3497104"/>
            <a:ext cx="6428150" cy="66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51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(Алгоритми)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uk-UA" dirty="0"/>
              <a:t>Підключення бібліотек для </a:t>
            </a:r>
            <a:r>
              <a:rPr lang="uk-UA" dirty="0" smtClean="0"/>
              <a:t>коректної </a:t>
            </a:r>
            <a:r>
              <a:rPr lang="uk-UA" dirty="0"/>
              <a:t>роботи </a:t>
            </a:r>
            <a:r>
              <a:rPr lang="uk-UA" dirty="0" smtClean="0"/>
              <a:t>алгоритмів</a:t>
            </a:r>
            <a:endParaRPr lang="en-US" dirty="0" smtClean="0"/>
          </a:p>
          <a:p>
            <a:pPr lvl="1"/>
            <a:r>
              <a:rPr lang="uk-UA" dirty="0"/>
              <a:t>Створення годинника у реальному </a:t>
            </a:r>
            <a:r>
              <a:rPr lang="uk-UA" dirty="0" smtClean="0"/>
              <a:t>часі</a:t>
            </a:r>
            <a:endParaRPr lang="en-US" dirty="0" smtClean="0"/>
          </a:p>
          <a:p>
            <a:pPr lvl="1"/>
            <a:r>
              <a:rPr lang="uk-UA" dirty="0"/>
              <a:t>Сортування планів </a:t>
            </a:r>
            <a:r>
              <a:rPr lang="uk-UA" dirty="0" smtClean="0"/>
              <a:t>заходу</a:t>
            </a:r>
            <a:endParaRPr lang="en-US" dirty="0" smtClean="0"/>
          </a:p>
          <a:p>
            <a:pPr lvl="1"/>
            <a:r>
              <a:rPr lang="ru-RU" dirty="0" err="1" smtClean="0"/>
              <a:t>Музичн</a:t>
            </a:r>
            <a:r>
              <a:rPr lang="uk-UA" dirty="0" err="1" smtClean="0"/>
              <a:t>ий</a:t>
            </a:r>
            <a:r>
              <a:rPr lang="uk-UA" dirty="0" smtClean="0"/>
              <a:t> супровід</a:t>
            </a:r>
          </a:p>
          <a:p>
            <a:pPr lvl="1"/>
            <a:r>
              <a:rPr lang="uk-UA" dirty="0"/>
              <a:t>Зчитування даних з </a:t>
            </a:r>
            <a:r>
              <a:rPr lang="uk-UA" dirty="0" smtClean="0"/>
              <a:t>БД</a:t>
            </a:r>
          </a:p>
          <a:p>
            <a:pPr lvl="2"/>
            <a:r>
              <a:rPr lang="uk-UA" sz="2400" dirty="0"/>
              <a:t>Зчитування даних з БД та занесення їх до </a:t>
            </a:r>
            <a:r>
              <a:rPr lang="en-US" sz="2400" dirty="0" err="1" smtClean="0"/>
              <a:t>combobox</a:t>
            </a:r>
            <a:endParaRPr lang="uk-UA" sz="2400" dirty="0" smtClean="0"/>
          </a:p>
          <a:p>
            <a:pPr lvl="2"/>
            <a:r>
              <a:rPr lang="uk-UA" sz="2400" dirty="0"/>
              <a:t>Зчитування даних з БД</a:t>
            </a:r>
            <a:r>
              <a:rPr lang="en-US" sz="2400" dirty="0"/>
              <a:t> </a:t>
            </a:r>
            <a:r>
              <a:rPr lang="uk-UA" sz="2400" dirty="0"/>
              <a:t>про заходи та занесення їх до </a:t>
            </a:r>
            <a:r>
              <a:rPr lang="uk-UA" sz="2400" dirty="0" smtClean="0"/>
              <a:t>таблиці</a:t>
            </a:r>
          </a:p>
          <a:p>
            <a:pPr lvl="2"/>
            <a:r>
              <a:rPr lang="uk-UA" sz="2400" dirty="0"/>
              <a:t>Зчитування даних з БД</a:t>
            </a:r>
            <a:r>
              <a:rPr lang="en-US" sz="2400" dirty="0"/>
              <a:t> </a:t>
            </a:r>
            <a:r>
              <a:rPr lang="uk-UA" sz="2400" dirty="0"/>
              <a:t> про плани заходів та занесення їх до таблиці</a:t>
            </a:r>
            <a:endParaRPr lang="uk-UA" sz="2400" dirty="0" smtClean="0"/>
          </a:p>
          <a:p>
            <a:pPr lvl="1"/>
            <a:r>
              <a:rPr lang="uk-UA" dirty="0"/>
              <a:t>Підготовка таблиці для внесення змін в неї </a:t>
            </a:r>
            <a:endParaRPr lang="uk-UA" dirty="0" smtClean="0"/>
          </a:p>
          <a:p>
            <a:pPr lvl="1"/>
            <a:endParaRPr lang="uk-UA" dirty="0" smtClean="0"/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8767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7939"/>
            <a:ext cx="12192000" cy="1958022"/>
          </a:xfrm>
        </p:spPr>
        <p:txBody>
          <a:bodyPr>
            <a:normAutofit/>
          </a:bodyPr>
          <a:lstStyle/>
          <a:p>
            <a:pPr algn="ctr"/>
            <a:r>
              <a:rPr lang="uk-UA" sz="5400" dirty="0" smtClean="0"/>
              <a:t>Підключення бібліотек для </a:t>
            </a:r>
            <a:br>
              <a:rPr lang="uk-UA" sz="5400" dirty="0" smtClean="0"/>
            </a:br>
            <a:r>
              <a:rPr lang="uk-UA" sz="5400" dirty="0" smtClean="0"/>
              <a:t>коректної роботи алгоритмів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46530" y="1965961"/>
            <a:ext cx="7057390" cy="3931920"/>
          </a:xfrm>
        </p:spPr>
        <p:txBody>
          <a:bodyPr>
            <a:noAutofit/>
          </a:bodyPr>
          <a:lstStyle/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QDialog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QDebug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en-US" sz="2800" dirty="0"/>
              <a:t> </a:t>
            </a:r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QMessageBox</a:t>
            </a:r>
            <a:r>
              <a:rPr lang="en-US" sz="2800" dirty="0"/>
              <a:t>&gt; 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QDateEdit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QTimer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QFile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QDir</a:t>
            </a:r>
            <a:r>
              <a:rPr lang="en-US" sz="2800" dirty="0"/>
              <a:t>&gt;</a:t>
            </a:r>
            <a:endParaRPr lang="uk-UA" sz="2800" dirty="0"/>
          </a:p>
          <a:p>
            <a:pPr algn="l"/>
            <a:r>
              <a:rPr lang="uk-UA" sz="2800" dirty="0"/>
              <a:t>-</a:t>
            </a:r>
            <a:r>
              <a:rPr lang="en-US" sz="2800" dirty="0"/>
              <a:t>&lt;</a:t>
            </a:r>
            <a:r>
              <a:rPr lang="en-US" sz="2800" dirty="0" err="1"/>
              <a:t>QMediaPlayer</a:t>
            </a:r>
            <a:r>
              <a:rPr lang="en-US" sz="2800" dirty="0"/>
              <a:t>&gt;</a:t>
            </a:r>
            <a:endParaRPr lang="uk-UA" sz="2800" dirty="0"/>
          </a:p>
        </p:txBody>
      </p:sp>
      <p:sp>
        <p:nvSpPr>
          <p:cNvPr id="4" name="AutoShape 2" descr="data:image/jpeg;base64,/9j/4AAQSkZJRgABAQAAAQABAAD/2wCEAAkGBw8PDw8PDw8VDw8VFRUPDw8VDw8PDw8VFRUWFhUVFRUYHSggGBolHRUVITEhJSkrLi4uFx8zODMtNygtLisBCgoKDg0NFQ8PFysZFRktKysrLS0rKysrKystKystNy0rLS0rLS0tKy0tLS03LS0tLSs3LTc3Kys3Nzc3LS03Lf/AABEIAMIBAwMBIgACEQEDEQH/xAAaAAADAQEBAQAAAAAAAAAAAAAAAQIDBAUG/8QAGBABAQEBAQAAAAAAAAAAAAAAABEBAhL/xAAaAQADAQEBAQAAAAAAAAAAAAAAAQIDBAUH/8QAGBEBAQEBAQAAAAAAAAAAAAAAAAECERL/2gAMAwEAAhEDEQA/APmqKzzo68ePrMrSnWeadCutcFRmqphdFTRTg4sVFOqLixUUUxxdFRRTHF0bqKN0+DixmoooHGlOs806C4unWeaeaQ4unmoozSLjXNVmsqeaSeNc06yo9JTW2afpj6Homdrb0PTH0PQ4y1W3omXoDjPryaeaz9HT47pWudHmsqdPiutvR+mWaedDiutqdZZp5p8VK0p1nTp8UujdRTqoOKoTRTHDp1FFMcXRUUwOKFRTpDi8081FOlwuLzo81nTpJsaU81nRSRa09D0zo9Eytaeh6Z0UcZWtPQ9M6VDLVaejY+gXGfXnU81nmnmm7JWmaqs806FytKdZ06apWmaqss0801ytaKjNOmuVdOop01xdFRTpqM6kA+KFSAXFU0UUDixU0Uk1dFRRSZ6q/QqKKTHVaehWdFLjLVaUVnR6DHVXS3pFLdJjqroZegEenFTzUZp03XKunUU6FytKM1GadC5WlOs6dUuVpmnUU6a5V5p1FPNDSVdOooprlXTqKKD6uioooHV0qmigrVUVFFCLV0VFFJlauioopMtVdFZ06THVXRWdFJjqr3U7qd1O6bHVVQj0QZ+nNRUU6TslXTqM06FyrqqzzTzTVKuqzWeadNpK0p5rOqprlXmnmop01yrp1FOhc0qnUUUz9LpVNFA9KoqaVBXS6VTRSRdKoqKKGd0ulU0UmOtKoqKKljqrpVNLdDHWlVO9Fup3Qx1o96DPdAZemOadRTzQ7ZV06inQuVeadRTprlXTzUU6a5pdOop5prmmmadZ5qs0Lml5oqaKavS6Kmig/SqKmigejoqaKCujoqaVNF0qippVLO6XRUUUmWtLpVNFDHWlUqmlukw1pW6jdLdR10OMdaPegz9A2XpNOop0uO+VdFTTo4qVdOs6eaFytKM1FVmmqVdOozTprlXmnUU6a5pdOoooV6XTqKKZ+lUVNFBelUqmlQV0qippUIulUVNKki6XSqaKTHWlUVNKky1pVKp3S3Qw1o+tZ9aN1HWnxjqjegzoPjPqqdRTqXfKunUU6FyrzRU0UKlXTzUU6FStKdZ0801zS6dRmnTVNLp1FFM/S6Kmig/SqKmlQPSqKmlTTdKoqaKE3SqKkqTK6VRU0UmetHuippbpMdaVup3pO6ndPjLWj3WfXR7rPrTkYa0KEbpHxl6bUJOoelKqnUglSrFTTpqmlU6mihU0vNOop0K9Lp1FFNXpdOoopn6XRU0Ux6VRU0UD0qlSpUJulCpooRdHRSpUmd0qippUcZ3R7pbpFujjK6PdRujdRunIytG6jrR1qOtVIw3ovRs6FcY+nTQmmxep1VOop0ldVTxNFNXV0VNOg+qp1FOmr0uipFB+l0VNFM/S6KmgH6VSpUUF6VSpChN0dFIqEXSqVKlQi6OipooZ3R1NLdLdPjK0bqN091G6cjLWh1rLrVdaz61Ujn3ot0ioVxh6ddCabB7HVUVJhXVU6kA+qppooP0uipPNB9VRUmavShSFMelUVNOjg9HRSoo4Xo6KRDibpVKlRRxF0dKkN0cRdGW6VLdHEXQ3S3S3S3TZ3Q3Ubo3UdaqRjrRbqOtPrUauRy70VCQrjH07DSbn49uUzSC4rqqaTHD6ZpM+H1QIDg6qmkDh9UCB8HpQIAejoIDhXRikAm6MiA4i6MqRHxN0eluhNDO6G6ndG6jdPjPWhup3Rup3VSOfWi6Ruq3UauRza0WgqDZddmGYc734AAZwwADMYARmYAMzAMEDAAMAyAwAEQ0AJpAAFSGgBFLS0gGdTqNAVGOk9I0wcYaRqdAW5tI0wDZP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data:image/jpeg;base64,/9j/4AAQSkZJRgABAQAAAQABAAD/2wCEAAkGBw8PDw8PDw8VDw8VFRUPDw8VDw8PDw8VFRUWFhUVFRUYHSggGBolHRUVITEhJSkrLi4uFx8zODMtNygtLisBCgoKDg0NFQ8PFysZFRktKysrLS0rKysrKystKystNy0rLS0rLS0tKy0tLS03LS0tLSs3LTc3Kys3Nzc3LS03Lf/AABEIAMIBAwMBIgACEQEDEQH/xAAaAAADAQEBAQAAAAAAAAAAAAAAAQIDBAUG/8QAGBABAQEBAQAAAAAAAAAAAAAAABEBAhL/xAAaAQADAQEBAQAAAAAAAAAAAAAAAQIDBAUH/8QAGBEBAQEBAQAAAAAAAAAAAAAAAAECERL/2gAMAwEAAhEDEQA/APmqKzzo68ePrMrSnWeadCutcFRmqphdFTRTg4sVFOqLixUUUxxdFRRTHF0bqKN0+DixmoooHGlOs806C4unWeaeaQ4unmoozSLjXNVmsqeaSeNc06yo9JTW2afpj6Homdrb0PTH0PQ4y1W3omXoDjPryaeaz9HT47pWudHmsqdPiutvR+mWaedDiutqdZZp5p8VK0p1nTp8UujdRTqoOKoTRTHDp1FFMcXRUUwOKFRTpDi8081FOlwuLzo81nTpJsaU81nRSRa09D0zo9Eytaeh6Z0UcZWtPQ9M6VDLVaejY+gXGfXnU81nmnmm7JWmaqs806FytKdZ06apWmaqss0801ytaKjNOmuVdOop01xdFRTpqM6kA+KFSAXFU0UUDixU0Uk1dFRRSZ6q/QqKKTHVaehWdFLjLVaUVnR6DHVXS3pFLdJjqroZegEenFTzUZp03XKunUU6FytKM1GadC5WlOs6dUuVpmnUU6a5V5p1FPNDSVdOooprlXTqKKD6uioooHV0qmigrVUVFFCLV0VFFJlauioopMtVdFZ06THVXRWdFJjqr3U7qd1O6bHVVQj0QZ+nNRUU6TslXTqM06FyrqqzzTzTVKuqzWeadNpK0p5rOqprlXmnmop01yrp1FOhc0qnUUUz9LpVNFA9KoqaVBXS6VTRSRdKoqKKGd0ulU0UmOtKoqKKljqrpVNLdDHWlVO9Fup3Qx1o96DPdAZemOadRTzQ7ZV06inQuVeadRTprlXTzUU6a5pdOop5prmmmadZ5qs0Lml5oqaKavS6Kmig/SqKmigejoqaKCujoqaVNF0qippVLO6XRUUUmWtLpVNFDHWlUqmlukw1pW6jdLdR10OMdaPegz9A2XpNOop0uO+VdFTTo4qVdOs6eaFytKM1FVmmqVdOozTprlXmnUU6a5pdOoooV6XTqKKZ+lUVNFBelUqmlQV0qippUIulUVNKki6XSqaKTHWlUVNKky1pVKp3S3Qw1o+tZ9aN1HWnxjqjegzoPjPqqdRTqXfKunUU6FyrzRU0UKlXTzUU6FStKdZ0801zS6dRmnTVNLp1FFM/S6Kmig/SqKmlQPSqKmlTTdKoqaKE3SqKkqTK6VRU0UmetHuippbpMdaVup3pO6ndPjLWj3WfXR7rPrTkYa0KEbpHxl6bUJOoelKqnUglSrFTTpqmlU6mihU0vNOop0K9Lp1FFNXpdOoopn6XRU0Ux6VRU0UD0qlSpUJulCpooRdHRSpUmd0qippUcZ3R7pbpFujjK6PdRujdRunIytG6jrR1qOtVIw3ovRs6FcY+nTQmmxep1VOop0ldVTxNFNXV0VNOg+qp1FOmr0uipFB+l0VNFM/S6KmgH6VSpUUF6VSpChN0dFIqEXSqVKlQi6OipooZ3R1NLdLdPjK0bqN091G6cjLWh1rLrVdaz61Ujn3ot0ioVxh6ddCabB7HVUVJhXVU6kA+qppooP0uipPNB9VRUmavShSFMelUVNOjg9HRSoo4Xo6KRDibpVKlRRxF0dKkN0cRdGW6VLdHEXQ3S3S3S3TZ3Q3Ubo3UdaqRjrRbqOtPrUauRy70VCQrjH07DSbn49uUzSC4rqqaTHD6ZpM+H1QIDg6qmkDh9UCB8HpQIAejoIDhXRikAm6MiA4i6MqRHxN0eluhNDO6G6ndG6jdPjPWhup3Rup3VSOfWi6Ruq3UauRza0WgqDZddmGYc734AAZwwADMYARmYAMzAMEDAAMAyAwAEQ0AJpAAFSGgBFLS0gGdTqNAVGOk9I0wcYaRqdAW5tI0wDZP/9k=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98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 smtClean="0"/>
              <a:t>Створення годинника у реальному часі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 smtClean="0"/>
              <a:t>Для створення годинника, який буде працювати у реальному часі,треба підключити </a:t>
            </a:r>
            <a:r>
              <a:rPr lang="en-US" dirty="0" smtClean="0"/>
              <a:t>&lt;Timer&gt;</a:t>
            </a:r>
            <a:r>
              <a:rPr lang="uk-UA" dirty="0"/>
              <a:t> </a:t>
            </a:r>
            <a:r>
              <a:rPr lang="uk-UA" dirty="0" smtClean="0"/>
              <a:t>а також </a:t>
            </a:r>
            <a:r>
              <a:rPr lang="en-US" dirty="0" smtClean="0"/>
              <a:t>&lt;</a:t>
            </a:r>
            <a:r>
              <a:rPr lang="en-US" dirty="0" err="1" smtClean="0"/>
              <a:t>DateTime</a:t>
            </a:r>
            <a:r>
              <a:rPr lang="en-US" dirty="0" smtClean="0"/>
              <a:t>&gt;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3500963"/>
            <a:ext cx="51720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971623"/>
            <a:ext cx="5172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Taras\Desktop\bandicam-2018-12-25-18-54-53-299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64" y="2850209"/>
            <a:ext cx="3379386" cy="377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69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0" y="205740"/>
            <a:ext cx="9144000" cy="1440180"/>
          </a:xfrm>
        </p:spPr>
        <p:txBody>
          <a:bodyPr>
            <a:noAutofit/>
          </a:bodyPr>
          <a:lstStyle/>
          <a:p>
            <a:pPr algn="ctr"/>
            <a:r>
              <a:rPr lang="uk-UA" sz="3600" dirty="0"/>
              <a:t>Сортування планів заходу </a:t>
            </a:r>
            <a:r>
              <a:rPr lang="uk-UA" sz="3600" dirty="0" smtClean="0"/>
              <a:t>за</a:t>
            </a:r>
            <a:r>
              <a:rPr lang="en-US" sz="3600" dirty="0" smtClean="0"/>
              <a:t> id, </a:t>
            </a:r>
            <a:r>
              <a:rPr lang="ru-RU" sz="3600" dirty="0" smtClean="0"/>
              <a:t>часом </a:t>
            </a:r>
            <a:r>
              <a:rPr lang="ru-RU" sz="3600" dirty="0"/>
              <a:t>початку</a:t>
            </a:r>
            <a:r>
              <a:rPr lang="uk-UA" sz="3600" dirty="0"/>
              <a:t> заходів, часом кінця заходу, за алфавітним порядком </a:t>
            </a:r>
            <a:r>
              <a:rPr lang="uk-UA" sz="3600" dirty="0" smtClean="0"/>
              <a:t>планів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2000" dirty="0"/>
              <a:t>У середовищі розробки </a:t>
            </a:r>
            <a:r>
              <a:rPr lang="en-US" sz="2000" dirty="0"/>
              <a:t>QT </a:t>
            </a:r>
            <a:r>
              <a:rPr lang="uk-UA" sz="2000" dirty="0"/>
              <a:t>є інтегровані функції для сортування </a:t>
            </a:r>
            <a:r>
              <a:rPr lang="en-US" sz="2000" dirty="0" err="1"/>
              <a:t>QTableView</a:t>
            </a:r>
            <a:r>
              <a:rPr lang="uk-UA" sz="2000" dirty="0"/>
              <a:t>, для цього в налаштуваннях самого </a:t>
            </a:r>
            <a:r>
              <a:rPr lang="en-US" sz="2000" dirty="0" err="1"/>
              <a:t>QTableView</a:t>
            </a:r>
            <a:r>
              <a:rPr lang="en-US" sz="2000" dirty="0"/>
              <a:t> </a:t>
            </a:r>
            <a:r>
              <a:rPr lang="uk-UA" sz="2000" dirty="0"/>
              <a:t>треба увімкнути сортування.</a:t>
            </a:r>
            <a:r>
              <a:rPr lang="en-US" sz="2000" dirty="0"/>
              <a:t> </a:t>
            </a:r>
            <a:endParaRPr lang="ru-RU" sz="2000" dirty="0"/>
          </a:p>
          <a:p>
            <a:pPr marL="0" indent="0">
              <a:buNone/>
            </a:pPr>
            <a:r>
              <a:rPr lang="ru-RU" sz="2000" dirty="0" err="1"/>
              <a:t>Потім</a:t>
            </a:r>
            <a:r>
              <a:rPr lang="ru-RU" sz="2000" dirty="0"/>
              <a:t> </a:t>
            </a:r>
            <a:r>
              <a:rPr lang="ru-RU" sz="2000" dirty="0" err="1"/>
              <a:t>вибрати</a:t>
            </a:r>
            <a:r>
              <a:rPr lang="ru-RU" sz="2000" dirty="0"/>
              <a:t> яке </a:t>
            </a:r>
            <a:r>
              <a:rPr lang="ru-RU" sz="2000" dirty="0" err="1"/>
              <a:t>сортування</a:t>
            </a:r>
            <a:r>
              <a:rPr lang="ru-RU" sz="2000" dirty="0"/>
              <a:t> </a:t>
            </a:r>
            <a:r>
              <a:rPr lang="ru-RU" sz="2000" dirty="0" err="1"/>
              <a:t>ви</a:t>
            </a:r>
            <a:r>
              <a:rPr lang="ru-RU" sz="2000" dirty="0"/>
              <a:t> </a:t>
            </a:r>
            <a:r>
              <a:rPr lang="ru-RU" sz="2000" dirty="0" err="1"/>
              <a:t>хочете</a:t>
            </a:r>
            <a:r>
              <a:rPr lang="ru-RU" sz="2000" dirty="0"/>
              <a:t> </a:t>
            </a:r>
            <a:r>
              <a:rPr lang="en-US" sz="2000" dirty="0"/>
              <a:t>: “</a:t>
            </a:r>
            <a:r>
              <a:rPr lang="en-US" sz="2000" dirty="0" err="1"/>
              <a:t>verticalHeaderShowSortIndicator</a:t>
            </a:r>
            <a:r>
              <a:rPr lang="en-US" sz="2000" dirty="0"/>
              <a:t>”</a:t>
            </a:r>
            <a:r>
              <a:rPr lang="uk-UA" sz="2000" dirty="0"/>
              <a:t> чи </a:t>
            </a:r>
            <a:r>
              <a:rPr lang="en-US" sz="2000" dirty="0"/>
              <a:t>“</a:t>
            </a:r>
            <a:r>
              <a:rPr lang="en-US" sz="2000" dirty="0" err="1"/>
              <a:t>horizontalHeaderShowSortIndicator</a:t>
            </a:r>
            <a:r>
              <a:rPr lang="en-US" sz="2000" dirty="0"/>
              <a:t>”</a:t>
            </a:r>
            <a:endParaRPr lang="ru-RU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68" y="5400517"/>
            <a:ext cx="3095646" cy="145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Taras\Downloads\bandicam-2018-12-25-18-58-30-555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14" y="3347013"/>
            <a:ext cx="6709886" cy="351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Розділи презентації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4400" dirty="0" smtClean="0"/>
              <a:t>Інтерфейс</a:t>
            </a:r>
          </a:p>
          <a:p>
            <a:r>
              <a:rPr lang="ru-RU" sz="4400" dirty="0" err="1" smtClean="0"/>
              <a:t>Алгоритми</a:t>
            </a:r>
            <a:endParaRPr lang="ru-RU" sz="4400" dirty="0" smtClean="0"/>
          </a:p>
          <a:p>
            <a:r>
              <a:rPr lang="ru-RU" sz="4400" dirty="0" err="1" smtClean="0"/>
              <a:t>Бази</a:t>
            </a:r>
            <a:r>
              <a:rPr lang="ru-RU" sz="4400" dirty="0" smtClean="0"/>
              <a:t> </a:t>
            </a:r>
            <a:r>
              <a:rPr lang="ru-RU" sz="4400" dirty="0" err="1" smtClean="0"/>
              <a:t>даних</a:t>
            </a:r>
            <a:endParaRPr lang="ru-RU" sz="4400" dirty="0" smtClean="0"/>
          </a:p>
          <a:p>
            <a:r>
              <a:rPr lang="ru-RU" sz="4400" dirty="0" err="1" smtClean="0"/>
              <a:t>Класи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5525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080" y="571500"/>
            <a:ext cx="10789920" cy="2423160"/>
          </a:xfrm>
        </p:spPr>
        <p:txBody>
          <a:bodyPr>
            <a:normAutofit/>
          </a:bodyPr>
          <a:lstStyle/>
          <a:p>
            <a:pPr algn="ctr"/>
            <a:r>
              <a:rPr lang="ru-RU" dirty="0" err="1" smtClean="0"/>
              <a:t>Музичне</a:t>
            </a:r>
            <a:r>
              <a:rPr lang="ru-RU" dirty="0" smtClean="0"/>
              <a:t> </a:t>
            </a:r>
            <a:r>
              <a:rPr lang="ru-RU" dirty="0" err="1" smtClean="0"/>
              <a:t>пр</a:t>
            </a:r>
            <a:r>
              <a:rPr lang="uk-UA" dirty="0" err="1" smtClean="0"/>
              <a:t>ивітання</a:t>
            </a:r>
            <a:r>
              <a:rPr lang="uk-UA" dirty="0" smtClean="0"/>
              <a:t> при вдалому підключенні до БД,і музичне повідомлення про помилку при невдалому підключенні 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86" y="3657600"/>
            <a:ext cx="73533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80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 smtClean="0"/>
              <a:t>Зчитування даних з БД та занесення їх до </a:t>
            </a:r>
            <a:r>
              <a:rPr lang="en-US" dirty="0" err="1" smtClean="0"/>
              <a:t>combobox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8451"/>
            <a:ext cx="44100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C:\Users\Taras\Downloads\bandicam-2018-12-25-19-06-28-33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63" y="1961432"/>
            <a:ext cx="6605542" cy="345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06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/>
              <a:t>Зчитування даних з </a:t>
            </a:r>
            <a:r>
              <a:rPr lang="uk-UA" dirty="0" smtClean="0"/>
              <a:t>БД</a:t>
            </a:r>
            <a:r>
              <a:rPr lang="en-US" dirty="0" smtClean="0"/>
              <a:t> </a:t>
            </a:r>
            <a:r>
              <a:rPr lang="uk-UA" dirty="0" smtClean="0"/>
              <a:t>про заходи </a:t>
            </a:r>
            <a:r>
              <a:rPr lang="uk-UA" dirty="0"/>
              <a:t>та занесення їх до </a:t>
            </a:r>
            <a:r>
              <a:rPr lang="uk-UA" dirty="0" smtClean="0"/>
              <a:t>таблиці</a:t>
            </a:r>
            <a:endParaRPr lang="ru-RU" dirty="0"/>
          </a:p>
        </p:txBody>
      </p:sp>
      <p:pic>
        <p:nvPicPr>
          <p:cNvPr id="4098" name="Picture 2" descr="C:\Users\Taras\Downloads\bandicam-2018-12-25-19-10-22-675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1" y="2204863"/>
            <a:ext cx="6690055" cy="350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52" y="5705475"/>
            <a:ext cx="70294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5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/>
              <a:t>Зчитування даних з </a:t>
            </a:r>
            <a:r>
              <a:rPr lang="uk-UA" dirty="0" smtClean="0"/>
              <a:t>БД</a:t>
            </a:r>
            <a:r>
              <a:rPr lang="en-US" dirty="0" smtClean="0"/>
              <a:t> </a:t>
            </a:r>
            <a:r>
              <a:rPr lang="uk-UA" dirty="0" smtClean="0"/>
              <a:t> про плани заходів </a:t>
            </a:r>
            <a:r>
              <a:rPr lang="uk-UA" dirty="0"/>
              <a:t>та занесення їх до таблиці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" y="5238750"/>
            <a:ext cx="75438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 descr="C:\Users\Taras\Downloads\bandicam-2018-12-25-19-18-43-754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348" y="1690689"/>
            <a:ext cx="3789164" cy="429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8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uk-UA" dirty="0" smtClean="0"/>
              <a:t>Підготовка таблиці для внесення змін в неї 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752" y="4962526"/>
            <a:ext cx="74771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Taras\Downloads\bandicam-2018-12-25-20-05-13-97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88" y="1311894"/>
            <a:ext cx="4053377" cy="459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73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Бази даних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 smtClean="0"/>
              <a:t>Відповідальний:</a:t>
            </a:r>
          </a:p>
          <a:p>
            <a:pPr marL="0" indent="0">
              <a:buNone/>
            </a:pPr>
            <a:r>
              <a:rPr lang="uk-UA" dirty="0" smtClean="0"/>
              <a:t>ст. групи КНТ-117						         А.С. Івченко</a:t>
            </a:r>
            <a:endParaRPr lang="ru-RU" dirty="0"/>
          </a:p>
        </p:txBody>
      </p:sp>
      <p:pic>
        <p:nvPicPr>
          <p:cNvPr id="8" name="Рисунок 4">
            <a:extLst>
              <a:ext uri="{FF2B5EF4-FFF2-40B4-BE49-F238E27FC236}">
                <a16:creationId xmlns:a16="http://schemas.microsoft.com/office/drawing/2014/main" id="{E6A95C95-91E8-48CB-BC07-D624BF788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136" y="1690688"/>
            <a:ext cx="5051727" cy="283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(Бази даних)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ru-RU" dirty="0" err="1">
                <a:cs typeface="Calibri Light"/>
              </a:rPr>
              <a:t>Підключення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 до </a:t>
            </a:r>
            <a:r>
              <a:rPr lang="ru-RU" dirty="0" err="1">
                <a:cs typeface="Calibri Light"/>
              </a:rPr>
              <a:t>бази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даних</a:t>
            </a:r>
            <a:r>
              <a:rPr lang="en-US" dirty="0">
                <a:cs typeface="Calibri Light"/>
              </a:rPr>
              <a:t> </a:t>
            </a:r>
            <a:r>
              <a:rPr lang="ru-RU" dirty="0">
                <a:cs typeface="Calibri Light"/>
              </a:rPr>
              <a:t>MYSQL</a:t>
            </a:r>
            <a:endParaRPr lang="en-US" dirty="0" smtClean="0"/>
          </a:p>
          <a:p>
            <a:pPr lvl="1"/>
            <a:r>
              <a:rPr lang="ru-RU" dirty="0" err="1">
                <a:cs typeface="Calibri Light"/>
              </a:rPr>
              <a:t>Створення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таблиць</a:t>
            </a:r>
            <a:r>
              <a:rPr lang="ru-RU" dirty="0">
                <a:cs typeface="Calibri Light"/>
              </a:rPr>
              <a:t> через </a:t>
            </a:r>
            <a:r>
              <a:rPr lang="ru-RU" dirty="0" smtClean="0">
                <a:cs typeface="Calibri Light"/>
              </a:rPr>
              <a:t>PHPmyAdmin4</a:t>
            </a:r>
          </a:p>
          <a:p>
            <a:pPr lvl="1"/>
            <a:r>
              <a:rPr lang="ru-RU" dirty="0" err="1">
                <a:cs typeface="Calibri Light"/>
              </a:rPr>
              <a:t>Підключення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програми</a:t>
            </a:r>
            <a:r>
              <a:rPr lang="ru-RU" dirty="0">
                <a:cs typeface="Calibri Light"/>
              </a:rPr>
              <a:t> до </a:t>
            </a:r>
            <a:r>
              <a:rPr lang="ru-RU" dirty="0" smtClean="0">
                <a:cs typeface="Calibri Light"/>
              </a:rPr>
              <a:t>БД</a:t>
            </a:r>
          </a:p>
          <a:p>
            <a:pPr lvl="1"/>
            <a:r>
              <a:rPr lang="ru-RU" dirty="0" err="1">
                <a:cs typeface="Calibri Light"/>
              </a:rPr>
              <a:t>Занесення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даних</a:t>
            </a:r>
            <a:r>
              <a:rPr lang="ru-RU" dirty="0">
                <a:cs typeface="Calibri Light"/>
              </a:rPr>
              <a:t> до </a:t>
            </a:r>
            <a:r>
              <a:rPr lang="ru-RU" dirty="0" err="1">
                <a:cs typeface="Calibri Light"/>
              </a:rPr>
              <a:t>нашої</a:t>
            </a:r>
            <a:r>
              <a:rPr lang="ru-RU" dirty="0">
                <a:cs typeface="Calibri Light"/>
              </a:rPr>
              <a:t> </a:t>
            </a:r>
            <a:r>
              <a:rPr lang="ru-RU" dirty="0" err="1" smtClean="0">
                <a:cs typeface="Calibri Light"/>
              </a:rPr>
              <a:t>таблиці</a:t>
            </a:r>
            <a:endParaRPr lang="ru-RU" dirty="0" smtClean="0">
              <a:cs typeface="Calibri Light"/>
            </a:endParaRPr>
          </a:p>
          <a:p>
            <a:pPr lvl="1"/>
            <a:r>
              <a:rPr lang="ru-RU" dirty="0" err="1">
                <a:cs typeface="Calibri Light"/>
              </a:rPr>
              <a:t>Зчитування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даних</a:t>
            </a:r>
            <a:r>
              <a:rPr lang="ru-RU" dirty="0">
                <a:cs typeface="Calibri Light"/>
              </a:rPr>
              <a:t>  з </a:t>
            </a:r>
            <a:r>
              <a:rPr lang="ru-RU" dirty="0" err="1" smtClean="0">
                <a:cs typeface="Calibri Light"/>
              </a:rPr>
              <a:t>таблиці</a:t>
            </a:r>
            <a:endParaRPr lang="ru-RU" dirty="0" smtClean="0">
              <a:cs typeface="Calibri Light"/>
            </a:endParaRPr>
          </a:p>
          <a:p>
            <a:pPr lvl="1"/>
            <a:r>
              <a:rPr lang="ru-RU" dirty="0" err="1">
                <a:cs typeface="Calibri Light"/>
              </a:rPr>
              <a:t>Видалення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даних</a:t>
            </a:r>
            <a:r>
              <a:rPr lang="ru-RU" dirty="0">
                <a:cs typeface="Calibri Light"/>
              </a:rPr>
              <a:t> з </a:t>
            </a:r>
            <a:r>
              <a:rPr lang="ru-RU" dirty="0" err="1" smtClean="0">
                <a:cs typeface="Calibri Light"/>
              </a:rPr>
              <a:t>таблиці</a:t>
            </a:r>
            <a:endParaRPr lang="ru-RU" dirty="0" smtClean="0">
              <a:cs typeface="Calibri Light"/>
            </a:endParaRPr>
          </a:p>
          <a:p>
            <a:pPr lvl="1"/>
            <a:r>
              <a:rPr lang="ru-RU" dirty="0" err="1">
                <a:cs typeface="Calibri Light"/>
              </a:rPr>
              <a:t>Редагування</a:t>
            </a:r>
            <a:r>
              <a:rPr lang="ru-RU" dirty="0">
                <a:cs typeface="Calibri Light"/>
              </a:rPr>
              <a:t> </a:t>
            </a:r>
            <a:r>
              <a:rPr lang="ru-RU" dirty="0" err="1">
                <a:cs typeface="Calibri Light"/>
              </a:rPr>
              <a:t>даних</a:t>
            </a:r>
            <a:r>
              <a:rPr lang="ru-RU" dirty="0">
                <a:cs typeface="Calibri Light"/>
              </a:rPr>
              <a:t> в </a:t>
            </a:r>
            <a:r>
              <a:rPr lang="ru-RU" dirty="0" err="1" smtClean="0">
                <a:cs typeface="Calibri Light"/>
              </a:rPr>
              <a:t>таблиці</a:t>
            </a:r>
            <a:endParaRPr lang="ru-RU" dirty="0" smtClean="0">
              <a:cs typeface="Calibri Light"/>
            </a:endParaRPr>
          </a:p>
          <a:p>
            <a:pPr lvl="1"/>
            <a:r>
              <a:rPr lang="ru-RU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Повідомлення</a:t>
            </a:r>
            <a:r>
              <a:rPr lang="ru-RU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 про 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результат</a:t>
            </a:r>
            <a:endParaRPr lang="uk-UA" dirty="0" smtClean="0"/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44744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52B13-AF2D-40D1-80E0-EB5D6B73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1" y="283023"/>
            <a:ext cx="12191999" cy="949362"/>
          </a:xfrm>
        </p:spPr>
        <p:txBody>
          <a:bodyPr>
            <a:normAutofit/>
          </a:bodyPr>
          <a:lstStyle/>
          <a:p>
            <a:pPr algn="ctr"/>
            <a:r>
              <a:rPr lang="ru-RU" sz="4400" dirty="0" err="1">
                <a:solidFill>
                  <a:schemeClr val="tx1"/>
                </a:solidFill>
                <a:cs typeface="Calibri Light"/>
              </a:rPr>
              <a:t>Підключення</a:t>
            </a:r>
            <a:r>
              <a:rPr lang="ru-RU" sz="44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sz="4400" dirty="0" err="1">
                <a:solidFill>
                  <a:schemeClr val="tx1"/>
                </a:solidFill>
                <a:cs typeface="Calibri Light"/>
              </a:rPr>
              <a:t>програми</a:t>
            </a:r>
            <a:r>
              <a:rPr lang="ru-RU" sz="4400" dirty="0">
                <a:solidFill>
                  <a:schemeClr val="tx1"/>
                </a:solidFill>
                <a:cs typeface="Calibri Light"/>
              </a:rPr>
              <a:t> до </a:t>
            </a:r>
            <a:r>
              <a:rPr lang="ru-RU" sz="4400" dirty="0" err="1">
                <a:solidFill>
                  <a:schemeClr val="tx1"/>
                </a:solidFill>
                <a:cs typeface="Calibri Light"/>
              </a:rPr>
              <a:t>бази</a:t>
            </a:r>
            <a:r>
              <a:rPr lang="ru-RU" sz="44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sz="4400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en-US" sz="4400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sz="4400" dirty="0" smtClean="0">
                <a:solidFill>
                  <a:schemeClr val="tx1"/>
                </a:solidFill>
                <a:cs typeface="Calibri Light"/>
              </a:rPr>
              <a:t>MYSQL</a:t>
            </a:r>
            <a:endParaRPr lang="ru-RU" sz="44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FA21D5-6271-41B4-9DE4-AEA9FF6F9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290" y="1214271"/>
            <a:ext cx="9530661" cy="14109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cs typeface="Calibri"/>
              </a:rPr>
              <a:t>Для початку </a:t>
            </a:r>
            <a:r>
              <a:rPr lang="ru-RU" dirty="0" err="1">
                <a:cs typeface="Calibri"/>
              </a:rPr>
              <a:t>роботи</a:t>
            </a:r>
            <a:r>
              <a:rPr lang="ru-RU" dirty="0">
                <a:cs typeface="Calibri"/>
              </a:rPr>
              <a:t> з базою </a:t>
            </a:r>
            <a:r>
              <a:rPr lang="ru-RU" dirty="0" err="1">
                <a:cs typeface="Calibri"/>
              </a:rPr>
              <a:t>даних</a:t>
            </a:r>
            <a:r>
              <a:rPr lang="ru-RU" dirty="0">
                <a:cs typeface="Calibri"/>
              </a:rPr>
              <a:t> MYSQL </a:t>
            </a:r>
            <a:r>
              <a:rPr lang="ru-RU" dirty="0" err="1">
                <a:cs typeface="Calibri"/>
              </a:rPr>
              <a:t>потрібно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встановити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спеціальний</a:t>
            </a:r>
            <a:r>
              <a:rPr lang="ru-RU" dirty="0">
                <a:cs typeface="Calibri"/>
              </a:rPr>
              <a:t> драйвер для QT з сайту http://doc.crossplatform.ru/qt/4.5.0/sql-driver.html</a:t>
            </a:r>
            <a:endParaRPr lang="ru-RU" dirty="0"/>
          </a:p>
        </p:txBody>
      </p:sp>
      <p:pic>
        <p:nvPicPr>
          <p:cNvPr id="6" name="Рисунок 6" descr="Изображение выглядит как снимок экран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3481AD32-DEE8-4A01-A9EB-A750D3ED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09" y="2625181"/>
            <a:ext cx="6792685" cy="38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FFB93B-4AB5-46F6-8F60-F1BCD1E8B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" y="-4990"/>
            <a:ext cx="12213771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Створення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таблиць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через PHPmyAdmin4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Рисунок 8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F680565-8684-43C7-8049-83A055447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413" y="2687774"/>
            <a:ext cx="7922038" cy="4053689"/>
          </a:xfrm>
          <a:prstGeom prst="rect">
            <a:avLst/>
          </a:prstGeom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558D905C-10AA-48B6-ABE5-0DD8C69C99F6}"/>
              </a:ext>
            </a:extLst>
          </p:cNvPr>
          <p:cNvSpPr txBox="1">
            <a:spLocks/>
          </p:cNvSpPr>
          <p:nvPr/>
        </p:nvSpPr>
        <p:spPr>
          <a:xfrm>
            <a:off x="928442" y="1220357"/>
            <a:ext cx="9965981" cy="146741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cs typeface="Calibri"/>
              </a:rPr>
              <a:t>Для того, </a:t>
            </a:r>
            <a:r>
              <a:rPr lang="ru-RU" dirty="0" err="1">
                <a:cs typeface="Calibri"/>
              </a:rPr>
              <a:t>щоб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створити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таблицю</a:t>
            </a:r>
            <a:r>
              <a:rPr lang="ru-RU" dirty="0">
                <a:cs typeface="Calibri"/>
              </a:rPr>
              <a:t> в PHPMyAdmin4 треба </a:t>
            </a:r>
            <a:r>
              <a:rPr lang="ru-RU" dirty="0" err="1">
                <a:cs typeface="Calibri"/>
              </a:rPr>
              <a:t>увійти</a:t>
            </a:r>
            <a:r>
              <a:rPr lang="ru-RU" dirty="0">
                <a:cs typeface="Calibri"/>
              </a:rPr>
              <a:t> до аккаунту, </a:t>
            </a:r>
            <a:r>
              <a:rPr lang="ru-RU" dirty="0" smtClean="0">
                <a:cs typeface="Calibri"/>
              </a:rPr>
              <a:t> </a:t>
            </a:r>
            <a:r>
              <a:rPr lang="ru-RU" dirty="0" err="1">
                <a:cs typeface="Calibri"/>
              </a:rPr>
              <a:t>створити</a:t>
            </a:r>
            <a:r>
              <a:rPr lang="ru-RU" dirty="0">
                <a:cs typeface="Calibri"/>
              </a:rPr>
              <a:t> базу </a:t>
            </a:r>
            <a:r>
              <a:rPr lang="ru-RU" dirty="0" err="1">
                <a:cs typeface="Calibri"/>
              </a:rPr>
              <a:t>даних</a:t>
            </a:r>
            <a:r>
              <a:rPr lang="ru-RU" dirty="0">
                <a:cs typeface="Calibri"/>
              </a:rPr>
              <a:t>, и </a:t>
            </a:r>
            <a:r>
              <a:rPr lang="ru-RU" dirty="0" err="1">
                <a:cs typeface="Calibri"/>
              </a:rPr>
              <a:t>створити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таблицю,вказати</a:t>
            </a:r>
            <a:r>
              <a:rPr lang="ru-RU" dirty="0">
                <a:cs typeface="Calibri"/>
              </a:rPr>
              <a:t> </a:t>
            </a:r>
            <a:r>
              <a:rPr lang="ru-RU" dirty="0" err="1">
                <a:cs typeface="Calibri"/>
              </a:rPr>
              <a:t>усі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типи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даних</a:t>
            </a:r>
            <a:r>
              <a:rPr lang="ru-RU" dirty="0">
                <a:cs typeface="Calibri"/>
              </a:rPr>
              <a:t>, а </a:t>
            </a:r>
            <a:r>
              <a:rPr lang="ru-RU" dirty="0" err="1">
                <a:cs typeface="Calibri"/>
              </a:rPr>
              <a:t>також</a:t>
            </a:r>
            <a:r>
              <a:rPr lang="ru-RU" dirty="0">
                <a:cs typeface="Calibri"/>
              </a:rPr>
              <a:t> </a:t>
            </a:r>
            <a:r>
              <a:rPr lang="ru-RU" dirty="0" err="1">
                <a:cs typeface="Calibri"/>
              </a:rPr>
              <a:t>додадкові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функції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такі</a:t>
            </a:r>
            <a:r>
              <a:rPr lang="ru-RU" dirty="0">
                <a:cs typeface="Calibri"/>
              </a:rPr>
              <a:t> як </a:t>
            </a:r>
            <a:r>
              <a:rPr lang="ru-RU" dirty="0" err="1" smtClean="0">
                <a:cs typeface="Calibri"/>
              </a:rPr>
              <a:t>aut</a:t>
            </a:r>
            <a:r>
              <a:rPr lang="en-US" dirty="0" smtClean="0">
                <a:cs typeface="Calibri"/>
              </a:rPr>
              <a:t>o</a:t>
            </a:r>
            <a:r>
              <a:rPr lang="en-US" dirty="0">
                <a:cs typeface="Calibri"/>
              </a:rPr>
              <a:t>_</a:t>
            </a:r>
            <a:r>
              <a:rPr lang="ru-RU" dirty="0" err="1" smtClean="0">
                <a:cs typeface="Calibri"/>
              </a:rPr>
              <a:t>increment</a:t>
            </a:r>
            <a:r>
              <a:rPr lang="en-US" dirty="0" smtClean="0">
                <a:cs typeface="Calibri"/>
              </a:rPr>
              <a:t>, </a:t>
            </a:r>
            <a:r>
              <a:rPr lang="en-US" dirty="0" err="1" smtClean="0">
                <a:cs typeface="Calibri"/>
              </a:rPr>
              <a:t>PrimaryKey</a:t>
            </a:r>
            <a:r>
              <a:rPr lang="ru-RU" dirty="0" smtClean="0">
                <a:cs typeface="Calibri"/>
              </a:rPr>
              <a:t> ,</a:t>
            </a:r>
            <a:r>
              <a:rPr lang="en-US" dirty="0">
                <a:cs typeface="Calibri"/>
              </a:rPr>
              <a:t> </a:t>
            </a:r>
            <a:r>
              <a:rPr lang="ru-RU" dirty="0" err="1" smtClean="0">
                <a:cs typeface="Calibri"/>
              </a:rPr>
              <a:t>якщо</a:t>
            </a:r>
            <a:r>
              <a:rPr lang="ru-RU" dirty="0" smtClean="0">
                <a:cs typeface="Calibri"/>
              </a:rPr>
              <a:t> </a:t>
            </a:r>
            <a:r>
              <a:rPr lang="ru-RU" dirty="0">
                <a:cs typeface="Calibri"/>
              </a:rPr>
              <a:t>вони </a:t>
            </a:r>
            <a:r>
              <a:rPr lang="ru-RU" dirty="0" err="1">
                <a:cs typeface="Calibri"/>
              </a:rPr>
              <a:t>потрібні</a:t>
            </a:r>
            <a:r>
              <a:rPr lang="ru-RU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14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3CD9C-0802-4101-B6A8-3ABEE6A1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740"/>
            <a:ext cx="12192000" cy="955857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Підключення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програми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до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81D044-25E6-45C1-A53A-39DB1175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ru-RU" dirty="0">
              <a:latin typeface="Consolas"/>
              <a:cs typeface="Calibri"/>
            </a:endParaRPr>
          </a:p>
          <a:p>
            <a:endParaRPr lang="ru-RU">
              <a:cs typeface="Calibri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71597BC4-AA23-42C2-AFAD-B8BE13DEB9C3}"/>
              </a:ext>
            </a:extLst>
          </p:cNvPr>
          <p:cNvSpPr txBox="1">
            <a:spLocks/>
          </p:cNvSpPr>
          <p:nvPr/>
        </p:nvSpPr>
        <p:spPr>
          <a:xfrm>
            <a:off x="1120001" y="1161597"/>
            <a:ext cx="10233800" cy="2887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err="1" smtClean="0">
                <a:cs typeface="Calibri"/>
              </a:rPr>
              <a:t>Щоб</a:t>
            </a:r>
            <a:r>
              <a:rPr lang="ru-RU" dirty="0" smtClean="0">
                <a:cs typeface="Calibri"/>
              </a:rPr>
              <a:t> </a:t>
            </a:r>
            <a:r>
              <a:rPr lang="ru-RU" dirty="0" err="1" smtClean="0">
                <a:cs typeface="Calibri"/>
              </a:rPr>
              <a:t>підключити</a:t>
            </a:r>
            <a:r>
              <a:rPr lang="ru-RU" dirty="0">
                <a:cs typeface="Calibri"/>
              </a:rPr>
              <a:t> программу до </a:t>
            </a:r>
            <a:r>
              <a:rPr lang="ru-RU" dirty="0" err="1">
                <a:cs typeface="Calibri"/>
              </a:rPr>
              <a:t>бази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данних</a:t>
            </a:r>
            <a:r>
              <a:rPr lang="ru-RU" dirty="0">
                <a:cs typeface="Calibri"/>
              </a:rPr>
              <a:t> треба </a:t>
            </a:r>
            <a:r>
              <a:rPr lang="ru-RU" dirty="0" err="1">
                <a:cs typeface="Calibri"/>
              </a:rPr>
              <a:t>вказати</a:t>
            </a:r>
            <a:r>
              <a:rPr lang="ru-RU" dirty="0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ru-RU" dirty="0" smtClean="0">
                <a:cs typeface="Calibri"/>
              </a:rPr>
              <a:t>-</a:t>
            </a:r>
            <a:r>
              <a:rPr lang="en-US" dirty="0" smtClean="0">
                <a:cs typeface="Calibri"/>
              </a:rPr>
              <a:t> </a:t>
            </a:r>
            <a:r>
              <a:rPr lang="ru-RU" dirty="0" smtClean="0">
                <a:cs typeface="Calibri"/>
              </a:rPr>
              <a:t>I</a:t>
            </a:r>
            <a:r>
              <a:rPr lang="en-US" dirty="0">
                <a:cs typeface="Calibri"/>
              </a:rPr>
              <a:t>P</a:t>
            </a:r>
            <a:r>
              <a:rPr lang="ru-RU" dirty="0" smtClean="0">
                <a:cs typeface="Calibri"/>
              </a:rPr>
              <a:t> </a:t>
            </a:r>
            <a:r>
              <a:rPr lang="ru-RU" dirty="0">
                <a:cs typeface="Calibri"/>
              </a:rPr>
              <a:t>адрес сервера до </a:t>
            </a:r>
            <a:r>
              <a:rPr lang="ru-RU" dirty="0" err="1">
                <a:cs typeface="Calibri"/>
              </a:rPr>
              <a:t>якого</a:t>
            </a:r>
            <a:r>
              <a:rPr lang="ru-RU" dirty="0">
                <a:cs typeface="Calibri"/>
              </a:rPr>
              <a:t> ми </a:t>
            </a:r>
            <a:r>
              <a:rPr lang="ru-RU" dirty="0" err="1">
                <a:cs typeface="Calibri"/>
              </a:rPr>
              <a:t>будемо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підключатися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r>
              <a:rPr lang="ru-RU" dirty="0" smtClean="0">
                <a:cs typeface="Calibri"/>
              </a:rPr>
              <a:t>-</a:t>
            </a:r>
            <a:r>
              <a:rPr lang="en-US" dirty="0" smtClean="0">
                <a:cs typeface="Calibri"/>
              </a:rPr>
              <a:t> </a:t>
            </a:r>
            <a:r>
              <a:rPr lang="ru-RU" dirty="0" err="1" smtClean="0">
                <a:cs typeface="Calibri"/>
              </a:rPr>
              <a:t>Назву</a:t>
            </a:r>
            <a:r>
              <a:rPr lang="ru-RU" dirty="0" smtClean="0">
                <a:cs typeface="Calibri"/>
              </a:rPr>
              <a:t> </a:t>
            </a:r>
            <a:r>
              <a:rPr lang="ru-RU" dirty="0" err="1">
                <a:cs typeface="Calibri"/>
              </a:rPr>
              <a:t>нашої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Бази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данних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r>
              <a:rPr lang="ru-RU" dirty="0" smtClean="0">
                <a:cs typeface="Calibri"/>
              </a:rPr>
              <a:t>-</a:t>
            </a:r>
            <a:r>
              <a:rPr lang="en-US" dirty="0" smtClean="0">
                <a:cs typeface="Calibri"/>
              </a:rPr>
              <a:t> </a:t>
            </a:r>
            <a:r>
              <a:rPr lang="ru-RU" dirty="0" err="1" smtClean="0">
                <a:cs typeface="Calibri"/>
              </a:rPr>
              <a:t>Логін</a:t>
            </a:r>
            <a:r>
              <a:rPr lang="ru-RU" dirty="0" smtClean="0">
                <a:cs typeface="Calibri"/>
              </a:rPr>
              <a:t> </a:t>
            </a:r>
            <a:r>
              <a:rPr lang="ru-RU" dirty="0">
                <a:cs typeface="Calibri"/>
              </a:rPr>
              <a:t>для входу до </a:t>
            </a:r>
            <a:r>
              <a:rPr lang="ru-RU" dirty="0" err="1">
                <a:cs typeface="Calibri"/>
              </a:rPr>
              <a:t>бази</a:t>
            </a:r>
            <a:r>
              <a:rPr lang="ru-RU" dirty="0">
                <a:cs typeface="Calibri"/>
              </a:rPr>
              <a:t> </a:t>
            </a:r>
            <a:r>
              <a:rPr lang="ru-RU" dirty="0" err="1">
                <a:cs typeface="Calibri"/>
              </a:rPr>
              <a:t>данних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r>
              <a:rPr lang="ru-RU" dirty="0" smtClean="0">
                <a:cs typeface="Calibri"/>
              </a:rPr>
              <a:t>-</a:t>
            </a:r>
            <a:r>
              <a:rPr lang="en-US" dirty="0" smtClean="0">
                <a:cs typeface="Calibri"/>
              </a:rPr>
              <a:t> </a:t>
            </a:r>
            <a:r>
              <a:rPr lang="ru-RU" dirty="0" smtClean="0">
                <a:cs typeface="Calibri"/>
              </a:rPr>
              <a:t>Пароль </a:t>
            </a:r>
            <a:r>
              <a:rPr lang="ru-RU" dirty="0">
                <a:cs typeface="Calibri"/>
              </a:rPr>
              <a:t>для входу до </a:t>
            </a:r>
            <a:r>
              <a:rPr lang="ru-RU" dirty="0" err="1">
                <a:cs typeface="Calibri"/>
              </a:rPr>
              <a:t>бази</a:t>
            </a:r>
            <a:r>
              <a:rPr lang="ru-RU" dirty="0">
                <a:cs typeface="Calibri"/>
              </a:rPr>
              <a:t> </a:t>
            </a:r>
            <a:r>
              <a:rPr lang="ru-RU" dirty="0" err="1">
                <a:cs typeface="Calibri"/>
              </a:rPr>
              <a:t>данних</a:t>
            </a:r>
            <a:endParaRPr lang="ru-RU" dirty="0">
              <a:cs typeface="Calibri"/>
            </a:endParaRPr>
          </a:p>
          <a:p>
            <a:pPr marL="0" indent="0">
              <a:buNone/>
            </a:pPr>
            <a:endParaRPr lang="ru-RU" dirty="0">
              <a:solidFill>
                <a:srgbClr val="FFFF00"/>
              </a:solidFill>
              <a:cs typeface="Calibri"/>
            </a:endParaRPr>
          </a:p>
        </p:txBody>
      </p:sp>
      <p:pic>
        <p:nvPicPr>
          <p:cNvPr id="14" name="Рисунок 14" descr="Изображение выглядит как бутылка, фотография, стена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132BB81D-80E8-44DD-A211-112E515BF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049486"/>
            <a:ext cx="10058400" cy="22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Інтерфейс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Відповідальний:</a:t>
            </a:r>
          </a:p>
          <a:p>
            <a:pPr marL="0" indent="0">
              <a:buNone/>
            </a:pPr>
            <a:r>
              <a:rPr lang="uk-UA" dirty="0" smtClean="0"/>
              <a:t>ст. групи КНТ-117						         М.В. </a:t>
            </a:r>
            <a:r>
              <a:rPr lang="uk-UA" dirty="0" err="1" smtClean="0"/>
              <a:t>Таряник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0" y="1714258"/>
            <a:ext cx="3304081" cy="31357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19" y="1690688"/>
            <a:ext cx="6635782" cy="31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C38A0-7287-4A90-A2F8-07EA0C3B9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" y="99966"/>
            <a:ext cx="12028714" cy="1325563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Занесення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до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нашої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таблиці</a:t>
            </a:r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506B390D-CCF2-4D13-8F49-E5D20B2D7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028" y="4157283"/>
            <a:ext cx="10630581" cy="79975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7D6832FF-28F0-4181-B33F-1A3E746358ED}"/>
              </a:ext>
            </a:extLst>
          </p:cNvPr>
          <p:cNvSpPr txBox="1">
            <a:spLocks/>
          </p:cNvSpPr>
          <p:nvPr/>
        </p:nvSpPr>
        <p:spPr>
          <a:xfrm>
            <a:off x="1212395" y="1874837"/>
            <a:ext cx="9927772" cy="28199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cs typeface="Calibri"/>
              </a:rPr>
              <a:t>Для </a:t>
            </a:r>
            <a:r>
              <a:rPr lang="ru-RU" dirty="0" err="1">
                <a:cs typeface="Calibri"/>
              </a:rPr>
              <a:t>занесення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даних</a:t>
            </a:r>
            <a:r>
              <a:rPr lang="ru-RU" dirty="0">
                <a:cs typeface="Calibri"/>
              </a:rPr>
              <a:t> до </a:t>
            </a:r>
            <a:r>
              <a:rPr lang="ru-RU" dirty="0" err="1">
                <a:cs typeface="Calibri"/>
              </a:rPr>
              <a:t>нашої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таблиці</a:t>
            </a:r>
            <a:r>
              <a:rPr lang="ru-RU" dirty="0">
                <a:cs typeface="Calibri"/>
              </a:rPr>
              <a:t> треба </a:t>
            </a:r>
            <a:r>
              <a:rPr lang="ru-RU" dirty="0" err="1">
                <a:cs typeface="Calibri"/>
              </a:rPr>
              <a:t>створити</a:t>
            </a:r>
            <a:r>
              <a:rPr lang="ru-RU" dirty="0">
                <a:cs typeface="Calibri"/>
              </a:rPr>
              <a:t> запит до </a:t>
            </a:r>
            <a:r>
              <a:rPr lang="ru-RU" dirty="0" err="1">
                <a:cs typeface="Calibri"/>
              </a:rPr>
              <a:t>неї</a:t>
            </a:r>
            <a:r>
              <a:rPr lang="ru-RU" dirty="0">
                <a:cs typeface="Calibri"/>
              </a:rPr>
              <a:t> та занести </a:t>
            </a:r>
            <a:r>
              <a:rPr lang="ru-RU" dirty="0" err="1">
                <a:cs typeface="Calibri"/>
              </a:rPr>
              <a:t>ті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дані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які</a:t>
            </a:r>
            <a:r>
              <a:rPr lang="ru-RU" dirty="0">
                <a:cs typeface="Calibri"/>
              </a:rPr>
              <a:t> нам </a:t>
            </a:r>
            <a:r>
              <a:rPr lang="ru-RU" dirty="0" err="1">
                <a:cs typeface="Calibri"/>
              </a:rPr>
              <a:t>потрібні</a:t>
            </a:r>
            <a:r>
              <a:rPr lang="ru-RU" dirty="0">
                <a:cs typeface="Calibri"/>
              </a:rPr>
              <a:t> </a:t>
            </a:r>
            <a:r>
              <a:rPr lang="ru-RU" dirty="0" smtClean="0">
                <a:cs typeface="Calibri"/>
              </a:rPr>
              <a:t>, приклад</a:t>
            </a:r>
            <a:r>
              <a:rPr lang="en-US" dirty="0">
                <a:cs typeface="Calibri"/>
              </a:rPr>
              <a:t> </a:t>
            </a:r>
            <a:r>
              <a:rPr lang="ru-RU" dirty="0" err="1" smtClean="0">
                <a:cs typeface="Calibri"/>
              </a:rPr>
              <a:t>створення</a:t>
            </a:r>
            <a:r>
              <a:rPr lang="ru-RU" dirty="0" smtClean="0">
                <a:cs typeface="Calibri"/>
              </a:rPr>
              <a:t> </a:t>
            </a:r>
            <a:r>
              <a:rPr lang="ru-RU" dirty="0" err="1" smtClean="0">
                <a:cs typeface="Calibri"/>
              </a:rPr>
              <a:t>запиту</a:t>
            </a:r>
            <a:r>
              <a:rPr lang="en-US" dirty="0" smtClean="0">
                <a:cs typeface="Calibri"/>
              </a:rPr>
              <a:t>:</a:t>
            </a:r>
            <a:endParaRPr lang="ru-RU" b="1" dirty="0">
              <a:cs typeface="Calibri"/>
            </a:endParaRPr>
          </a:p>
          <a:p>
            <a:pPr marL="0" indent="0">
              <a:buNone/>
            </a:pPr>
            <a:r>
              <a:rPr lang="en-US" b="1" dirty="0" smtClean="0">
                <a:cs typeface="Calibri"/>
              </a:rPr>
              <a:t>	</a:t>
            </a:r>
            <a:r>
              <a:rPr lang="ru-RU" b="1" dirty="0" smtClean="0">
                <a:cs typeface="Calibri"/>
              </a:rPr>
              <a:t>INSERT</a:t>
            </a:r>
            <a:r>
              <a:rPr lang="ru-RU" b="1" dirty="0">
                <a:cs typeface="Calibri"/>
              </a:rPr>
              <a:t> INTO </a:t>
            </a:r>
            <a:r>
              <a:rPr lang="ru-RU" b="1" i="1" dirty="0" err="1">
                <a:cs typeface="Calibri"/>
              </a:rPr>
              <a:t>table_name</a:t>
            </a:r>
            <a:r>
              <a:rPr lang="ru-RU" dirty="0">
                <a:cs typeface="Calibri"/>
              </a:rPr>
              <a:t> (</a:t>
            </a:r>
            <a:r>
              <a:rPr lang="ru-RU" i="1" dirty="0">
                <a:cs typeface="Calibri"/>
              </a:rPr>
              <a:t>column1</a:t>
            </a:r>
            <a:r>
              <a:rPr lang="ru-RU" dirty="0">
                <a:cs typeface="Calibri"/>
              </a:rPr>
              <a:t>,</a:t>
            </a:r>
            <a:r>
              <a:rPr lang="ru-RU" i="1" dirty="0">
                <a:cs typeface="Calibri"/>
              </a:rPr>
              <a:t> column2</a:t>
            </a:r>
            <a:r>
              <a:rPr lang="ru-RU" dirty="0">
                <a:cs typeface="Calibri"/>
              </a:rPr>
              <a:t>,</a:t>
            </a:r>
            <a:r>
              <a:rPr lang="ru-RU" i="1" dirty="0">
                <a:cs typeface="Calibri"/>
              </a:rPr>
              <a:t> column3</a:t>
            </a:r>
            <a:r>
              <a:rPr lang="ru-RU" dirty="0">
                <a:cs typeface="Calibri"/>
              </a:rPr>
              <a:t>, ...)</a:t>
            </a:r>
            <a:br>
              <a:rPr lang="ru-RU" dirty="0">
                <a:cs typeface="Calibri"/>
              </a:rPr>
            </a:br>
            <a:r>
              <a:rPr lang="en-US" dirty="0" smtClean="0">
                <a:cs typeface="Calibri"/>
              </a:rPr>
              <a:t>		</a:t>
            </a:r>
            <a:r>
              <a:rPr lang="ru-RU" dirty="0" smtClean="0">
                <a:cs typeface="Calibri"/>
              </a:rPr>
              <a:t>VALUES</a:t>
            </a:r>
            <a:r>
              <a:rPr lang="ru-RU" dirty="0">
                <a:cs typeface="Calibri"/>
              </a:rPr>
              <a:t> (</a:t>
            </a:r>
            <a:r>
              <a:rPr lang="ru-RU" i="1" dirty="0">
                <a:cs typeface="Calibri"/>
              </a:rPr>
              <a:t>value1</a:t>
            </a:r>
            <a:r>
              <a:rPr lang="ru-RU" dirty="0">
                <a:cs typeface="Calibri"/>
              </a:rPr>
              <a:t>,</a:t>
            </a:r>
            <a:r>
              <a:rPr lang="ru-RU" i="1" dirty="0">
                <a:cs typeface="Calibri"/>
              </a:rPr>
              <a:t> value2</a:t>
            </a:r>
            <a:r>
              <a:rPr lang="ru-RU" dirty="0">
                <a:cs typeface="Calibri"/>
              </a:rPr>
              <a:t>,</a:t>
            </a:r>
            <a:r>
              <a:rPr lang="ru-RU" i="1" dirty="0">
                <a:cs typeface="Calibri"/>
              </a:rPr>
              <a:t> value3</a:t>
            </a:r>
            <a:r>
              <a:rPr lang="ru-RU" dirty="0">
                <a:cs typeface="Calibri"/>
              </a:rPr>
              <a:t>, </a:t>
            </a:r>
            <a:r>
              <a:rPr lang="ru-RU" dirty="0" smtClean="0">
                <a:cs typeface="Calibri"/>
              </a:rPr>
              <a:t>...);</a:t>
            </a:r>
            <a:endParaRPr lang="en-US" dirty="0" smtClean="0">
              <a:cs typeface="Calibri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4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58B4E-784C-4093-BE4D-B7BA3DEC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765" y="-4423"/>
            <a:ext cx="10515600" cy="1325563"/>
          </a:xfrm>
        </p:spPr>
        <p:txBody>
          <a:bodyPr/>
          <a:lstStyle/>
          <a:p>
            <a:r>
              <a:rPr lang="ru-RU" dirty="0" err="1">
                <a:solidFill>
                  <a:schemeClr val="tx1"/>
                </a:solidFill>
                <a:cs typeface="Calibri Light"/>
              </a:rPr>
              <a:t>Зчитування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  з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таблиці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4" descr="Изображение выглядит как текс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0A437124-2CE1-4D22-B086-AF9813CFD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417" y="3565778"/>
            <a:ext cx="9025188" cy="2286381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FAE46332-63E5-4C0B-ACC5-BD1F802BC537}"/>
              </a:ext>
            </a:extLst>
          </p:cNvPr>
          <p:cNvSpPr txBox="1">
            <a:spLocks/>
          </p:cNvSpPr>
          <p:nvPr/>
        </p:nvSpPr>
        <p:spPr>
          <a:xfrm>
            <a:off x="1541417" y="1528354"/>
            <a:ext cx="9705703" cy="25803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>
                <a:cs typeface="Calibri"/>
              </a:rPr>
              <a:t>Для </a:t>
            </a:r>
            <a:r>
              <a:rPr lang="ru-RU" dirty="0" err="1" smtClean="0">
                <a:cs typeface="Calibri"/>
              </a:rPr>
              <a:t>зчитування</a:t>
            </a:r>
            <a:r>
              <a:rPr lang="ru-RU" dirty="0" smtClean="0">
                <a:cs typeface="Calibri"/>
              </a:rPr>
              <a:t> </a:t>
            </a:r>
            <a:r>
              <a:rPr lang="ru-RU" dirty="0" err="1" smtClean="0">
                <a:cs typeface="Calibri"/>
              </a:rPr>
              <a:t>информації</a:t>
            </a:r>
            <a:r>
              <a:rPr lang="ru-RU" dirty="0" smtClean="0">
                <a:cs typeface="Calibri"/>
              </a:rPr>
              <a:t> з </a:t>
            </a:r>
            <a:r>
              <a:rPr lang="ru-RU" dirty="0" err="1" smtClean="0">
                <a:cs typeface="Calibri"/>
              </a:rPr>
              <a:t>таблиці</a:t>
            </a:r>
            <a:r>
              <a:rPr lang="ru-RU" dirty="0" smtClean="0">
                <a:cs typeface="Calibri"/>
              </a:rPr>
              <a:t> треба </a:t>
            </a:r>
            <a:r>
              <a:rPr lang="ru-RU" dirty="0" err="1" smtClean="0">
                <a:cs typeface="Calibri"/>
              </a:rPr>
              <a:t>відправити</a:t>
            </a:r>
            <a:r>
              <a:rPr lang="ru-RU" dirty="0" smtClean="0">
                <a:cs typeface="Calibri"/>
              </a:rPr>
              <a:t> запит</a:t>
            </a:r>
            <a:r>
              <a:rPr lang="en-US" dirty="0" smtClean="0">
                <a:cs typeface="Calibri"/>
              </a:rPr>
              <a:t> ”SELECT * FROM ‘</a:t>
            </a:r>
            <a:r>
              <a:rPr lang="en-US" dirty="0" err="1" smtClean="0">
                <a:cs typeface="Calibri"/>
              </a:rPr>
              <a:t>tablename</a:t>
            </a:r>
            <a:r>
              <a:rPr lang="en-US" dirty="0" smtClean="0">
                <a:cs typeface="Calibri"/>
              </a:rPr>
              <a:t>’”</a:t>
            </a:r>
            <a:r>
              <a:rPr lang="ru-RU" dirty="0" smtClean="0">
                <a:cs typeface="Calibri"/>
              </a:rPr>
              <a:t> до </a:t>
            </a:r>
            <a:r>
              <a:rPr lang="ru-RU" dirty="0" err="1" smtClean="0">
                <a:cs typeface="Calibri"/>
              </a:rPr>
              <a:t>бази</a:t>
            </a:r>
            <a:r>
              <a:rPr lang="ru-RU" dirty="0" smtClean="0">
                <a:cs typeface="Calibri"/>
              </a:rPr>
              <a:t> </a:t>
            </a:r>
            <a:r>
              <a:rPr lang="ru-RU" dirty="0" err="1" smtClean="0">
                <a:cs typeface="Calibri"/>
              </a:rPr>
              <a:t>даних</a:t>
            </a:r>
            <a:r>
              <a:rPr lang="ru-RU" dirty="0" smtClean="0">
                <a:cs typeface="Calibri"/>
              </a:rPr>
              <a:t>, </a:t>
            </a:r>
            <a:r>
              <a:rPr lang="uk-UA" dirty="0" smtClean="0">
                <a:cs typeface="Calibri"/>
              </a:rPr>
              <a:t>також можна використати клас </a:t>
            </a:r>
            <a:r>
              <a:rPr lang="en-US" dirty="0" smtClean="0">
                <a:cs typeface="Calibri"/>
              </a:rPr>
              <a:t>“</a:t>
            </a:r>
            <a:r>
              <a:rPr lang="en-US" dirty="0" err="1" smtClean="0">
                <a:cs typeface="Calibri"/>
              </a:rPr>
              <a:t>QSqlTableModel</a:t>
            </a:r>
            <a:r>
              <a:rPr lang="en-US" dirty="0" smtClean="0">
                <a:cs typeface="Calibri"/>
              </a:rPr>
              <a:t>” </a:t>
            </a:r>
            <a:r>
              <a:rPr lang="ru-RU" dirty="0" smtClean="0">
                <a:cs typeface="Calibri"/>
              </a:rPr>
              <a:t>, </a:t>
            </a:r>
            <a:r>
              <a:rPr lang="ru-RU" dirty="0" err="1" smtClean="0">
                <a:cs typeface="Calibri"/>
              </a:rPr>
              <a:t>який</a:t>
            </a:r>
            <a:r>
              <a:rPr lang="en-US" dirty="0" smtClean="0">
                <a:cs typeface="Calibri"/>
              </a:rPr>
              <a:t> </a:t>
            </a:r>
            <a:r>
              <a:rPr lang="uk-UA" dirty="0" smtClean="0">
                <a:cs typeface="Calibri"/>
              </a:rPr>
              <a:t>надає редаговану модель даних для однієї таблиці бази даних</a:t>
            </a:r>
            <a:r>
              <a:rPr lang="ru-RU" dirty="0" smtClean="0">
                <a:cs typeface="Calibri"/>
              </a:rPr>
              <a:t>, приклад як </a:t>
            </a:r>
            <a:r>
              <a:rPr lang="ru-RU" dirty="0" err="1" smtClean="0">
                <a:cs typeface="Calibri"/>
              </a:rPr>
              <a:t>створювати</a:t>
            </a:r>
            <a:r>
              <a:rPr lang="ru-RU" dirty="0" smtClean="0">
                <a:cs typeface="Calibri"/>
              </a:rPr>
              <a:t> запит для </a:t>
            </a:r>
            <a:r>
              <a:rPr lang="ru-RU" dirty="0" err="1" smtClean="0">
                <a:cs typeface="Calibri"/>
              </a:rPr>
              <a:t>отримання</a:t>
            </a:r>
            <a:r>
              <a:rPr lang="ru-RU" dirty="0" smtClean="0">
                <a:cs typeface="Calibri"/>
              </a:rPr>
              <a:t> </a:t>
            </a:r>
            <a:r>
              <a:rPr lang="ru-RU" dirty="0" err="1" smtClean="0">
                <a:cs typeface="Calibri"/>
              </a:rPr>
              <a:t>данних</a:t>
            </a:r>
            <a:r>
              <a:rPr lang="ru-RU" dirty="0" smtClean="0">
                <a:cs typeface="Calibri"/>
              </a:rPr>
              <a:t> </a:t>
            </a:r>
            <a:r>
              <a:rPr lang="uk-UA" dirty="0" smtClean="0">
                <a:cs typeface="Calibri"/>
              </a:rPr>
              <a:t>зображено знизу. </a:t>
            </a:r>
            <a:endParaRPr lang="ru-RU" dirty="0" smtClean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61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DA0542-704D-43AD-9E07-9F50CCDDB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56754"/>
            <a:ext cx="12192000" cy="1110342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cs typeface="Calibri Light"/>
              </a:rPr>
              <a:t>Видалення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з </a:t>
            </a:r>
            <a:r>
              <a:rPr lang="ru-RU" dirty="0" err="1">
                <a:solidFill>
                  <a:schemeClr val="tx1"/>
                </a:solidFill>
                <a:cs typeface="Calibri Light"/>
              </a:rPr>
              <a:t>таблиці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B0AF2-A0EA-430F-B641-7576FCE0DE63}"/>
              </a:ext>
            </a:extLst>
          </p:cNvPr>
          <p:cNvSpPr txBox="1"/>
          <p:nvPr/>
        </p:nvSpPr>
        <p:spPr>
          <a:xfrm>
            <a:off x="365760" y="1540895"/>
            <a:ext cx="11070337" cy="1384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>
                <a:solidFill>
                  <a:schemeClr val="tx1"/>
                </a:solidFill>
              </a:rPr>
              <a:t>Щоб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виконати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інструкцію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SQL</a:t>
            </a:r>
            <a:r>
              <a:rPr lang="ru-RU" sz="2800" dirty="0" smtClean="0">
                <a:solidFill>
                  <a:schemeClr val="tx1"/>
                </a:solidFill>
              </a:rPr>
              <a:t> </a:t>
            </a:r>
            <a:r>
              <a:rPr lang="uk-UA" sz="2800" dirty="0" smtClean="0">
                <a:solidFill>
                  <a:schemeClr val="tx1"/>
                </a:solidFill>
              </a:rPr>
              <a:t>для видалення даних з таблиці</a:t>
            </a:r>
            <a:r>
              <a:rPr lang="en-US" sz="2800" dirty="0" smtClean="0">
                <a:solidFill>
                  <a:schemeClr val="tx1"/>
                </a:solidFill>
              </a:rPr>
              <a:t>, </a:t>
            </a:r>
            <a:r>
              <a:rPr lang="ru-RU" sz="2800" dirty="0">
                <a:solidFill>
                  <a:schemeClr val="tx1"/>
                </a:solidFill>
              </a:rPr>
              <a:t>просто </a:t>
            </a:r>
            <a:r>
              <a:rPr lang="ru-RU" sz="2800" dirty="0" err="1">
                <a:solidFill>
                  <a:schemeClr val="tx1"/>
                </a:solidFill>
              </a:rPr>
              <a:t>створіть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ru-RU" sz="2800" dirty="0" err="1">
                <a:solidFill>
                  <a:schemeClr val="tx1"/>
                </a:solidFill>
              </a:rPr>
              <a:t>об'єкт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QSqlQuery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і </a:t>
            </a:r>
            <a:r>
              <a:rPr lang="ru-RU" sz="2800" dirty="0" err="1">
                <a:solidFill>
                  <a:schemeClr val="tx1"/>
                </a:solidFill>
              </a:rPr>
              <a:t>викличте</a:t>
            </a:r>
            <a:r>
              <a:rPr lang="ru-RU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QSqlQuery</a:t>
            </a:r>
            <a:r>
              <a:rPr lang="en-US" sz="2800" dirty="0">
                <a:solidFill>
                  <a:schemeClr val="tx1"/>
                </a:solidFill>
              </a:rPr>
              <a:t> :: exec () </a:t>
            </a:r>
            <a:r>
              <a:rPr lang="ru-RU" sz="2800" dirty="0" err="1">
                <a:solidFill>
                  <a:schemeClr val="tx1"/>
                </a:solidFill>
              </a:rPr>
              <a:t>наступним</a:t>
            </a:r>
            <a:r>
              <a:rPr lang="ru-RU" sz="2800" dirty="0">
                <a:solidFill>
                  <a:schemeClr val="tx1"/>
                </a:solidFill>
              </a:rPr>
              <a:t> чином:</a:t>
            </a:r>
            <a:endParaRPr lang="ru-RU" sz="28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1026" name="Picture 2" descr="https://media.discordapp.net/attachments/521425170167103534/525849780463861781/unknown.png?width=780&amp;height=2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" y="2925890"/>
            <a:ext cx="11070337" cy="255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A1D76-DF1E-4C64-B55B-CB13F643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09"/>
            <a:ext cx="12033503" cy="1325563"/>
          </a:xfrm>
        </p:spPr>
        <p:txBody>
          <a:bodyPr/>
          <a:lstStyle/>
          <a:p>
            <a:pPr algn="ctr"/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Редагування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даних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>
                <a:solidFill>
                  <a:schemeClr val="tx1"/>
                </a:solidFill>
                <a:cs typeface="Calibri Light"/>
              </a:rPr>
              <a:t>в</a:t>
            </a:r>
            <a:r>
              <a:rPr lang="ru-RU" dirty="0" smtClean="0">
                <a:solidFill>
                  <a:schemeClr val="tx1"/>
                </a:solidFill>
                <a:cs typeface="Calibri Light"/>
              </a:rPr>
              <a:t> </a:t>
            </a:r>
            <a:r>
              <a:rPr lang="ru-RU" dirty="0" err="1" smtClean="0">
                <a:solidFill>
                  <a:schemeClr val="tx1"/>
                </a:solidFill>
                <a:cs typeface="Calibri Light"/>
              </a:rPr>
              <a:t>таблиці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92573-20C5-4DEE-AF44-643B730193A3}"/>
              </a:ext>
            </a:extLst>
          </p:cNvPr>
          <p:cNvSpPr txBox="1"/>
          <p:nvPr/>
        </p:nvSpPr>
        <p:spPr>
          <a:xfrm>
            <a:off x="1185657" y="1502409"/>
            <a:ext cx="945084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 err="1"/>
              <a:t>Зміна</a:t>
            </a:r>
            <a:r>
              <a:rPr lang="ru-RU" sz="2800" dirty="0"/>
              <a:t> </a:t>
            </a:r>
            <a:r>
              <a:rPr lang="ru-RU" sz="2800" dirty="0" err="1"/>
              <a:t>записів</a:t>
            </a:r>
            <a:r>
              <a:rPr lang="ru-RU" sz="2800" dirty="0"/>
              <a:t> </a:t>
            </a:r>
            <a:r>
              <a:rPr lang="ru-RU" sz="2800" dirty="0" err="1"/>
              <a:t>дуже</a:t>
            </a:r>
            <a:r>
              <a:rPr lang="ru-RU" sz="2800" dirty="0"/>
              <a:t> схоже на вставку в </a:t>
            </a:r>
            <a:r>
              <a:rPr lang="ru-RU" sz="2800" dirty="0" err="1"/>
              <a:t>таблицю</a:t>
            </a:r>
            <a:r>
              <a:rPr lang="ru-RU" sz="2800" dirty="0"/>
              <a:t>:</a:t>
            </a:r>
            <a:endParaRPr lang="ru-RU" sz="28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92573-20C5-4DEE-AF44-643B730193A3}"/>
              </a:ext>
            </a:extLst>
          </p:cNvPr>
          <p:cNvSpPr txBox="1"/>
          <p:nvPr/>
        </p:nvSpPr>
        <p:spPr>
          <a:xfrm>
            <a:off x="1094217" y="2025629"/>
            <a:ext cx="9264629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cs typeface="Calibri"/>
              </a:rPr>
              <a:t>QSqlQuery</a:t>
            </a:r>
            <a:r>
              <a:rPr lang="en-US" sz="2800" dirty="0" smtClean="0">
                <a:cs typeface="Calibri"/>
              </a:rPr>
              <a:t> </a:t>
            </a:r>
            <a:r>
              <a:rPr lang="en-US" sz="2800" dirty="0">
                <a:cs typeface="Calibri"/>
              </a:rPr>
              <a:t>query;</a:t>
            </a:r>
          </a:p>
          <a:p>
            <a:r>
              <a:rPr lang="en-US" sz="2800" dirty="0" err="1" smtClean="0">
                <a:cs typeface="Calibri"/>
              </a:rPr>
              <a:t>query.exec</a:t>
            </a:r>
            <a:r>
              <a:rPr lang="en-US" sz="2800" dirty="0">
                <a:cs typeface="Calibri"/>
              </a:rPr>
              <a:t>("UPDATE employee SET salary = 70000 WHERE id </a:t>
            </a:r>
            <a:r>
              <a:rPr lang="en-US" sz="2800" dirty="0" smtClean="0">
                <a:cs typeface="Calibri"/>
              </a:rPr>
              <a:t>=1003");</a:t>
            </a:r>
            <a:endParaRPr lang="ru-RU" sz="2800" dirty="0" smtClean="0">
              <a:cs typeface="Calibri"/>
            </a:endParaRPr>
          </a:p>
          <a:p>
            <a:endParaRPr lang="ru-RU" sz="2800" dirty="0">
              <a:cs typeface="Calibri"/>
            </a:endParaRPr>
          </a:p>
          <a:p>
            <a:endParaRPr lang="ru-RU" sz="2800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E92573-20C5-4DEE-AF44-643B730193A3}"/>
              </a:ext>
            </a:extLst>
          </p:cNvPr>
          <p:cNvSpPr txBox="1"/>
          <p:nvPr/>
        </p:nvSpPr>
        <p:spPr>
          <a:xfrm>
            <a:off x="1185657" y="3418827"/>
            <a:ext cx="9173190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cs typeface="Calibri"/>
              </a:rPr>
              <a:t>Ви </a:t>
            </a:r>
            <a:r>
              <a:rPr lang="ru-RU" sz="2800" dirty="0" err="1">
                <a:cs typeface="Calibri"/>
              </a:rPr>
              <a:t>також</a:t>
            </a:r>
            <a:r>
              <a:rPr lang="ru-RU" sz="2800" dirty="0">
                <a:cs typeface="Calibri"/>
              </a:rPr>
              <a:t> можете </a:t>
            </a:r>
            <a:r>
              <a:rPr lang="ru-RU" sz="2800" dirty="0" err="1">
                <a:cs typeface="Calibri"/>
              </a:rPr>
              <a:t>використовувати</a:t>
            </a:r>
            <a:r>
              <a:rPr lang="ru-RU" sz="2800" dirty="0">
                <a:cs typeface="Calibri"/>
              </a:rPr>
              <a:t> </a:t>
            </a:r>
            <a:r>
              <a:rPr lang="ru-RU" sz="2800" dirty="0" err="1">
                <a:cs typeface="Calibri"/>
              </a:rPr>
              <a:t>пойменовану</a:t>
            </a:r>
            <a:r>
              <a:rPr lang="ru-RU" sz="2800" dirty="0">
                <a:cs typeface="Calibri"/>
              </a:rPr>
              <a:t> </a:t>
            </a:r>
            <a:r>
              <a:rPr lang="ru-RU" sz="2800" dirty="0" err="1">
                <a:cs typeface="Calibri"/>
              </a:rPr>
              <a:t>або</a:t>
            </a:r>
            <a:r>
              <a:rPr lang="ru-RU" sz="2800" dirty="0">
                <a:cs typeface="Calibri"/>
              </a:rPr>
              <a:t> </a:t>
            </a:r>
            <a:r>
              <a:rPr lang="ru-RU" sz="2800" dirty="0" err="1">
                <a:cs typeface="Calibri"/>
              </a:rPr>
              <a:t>позиційну</a:t>
            </a:r>
            <a:r>
              <a:rPr lang="ru-RU" sz="2800" dirty="0">
                <a:cs typeface="Calibri"/>
              </a:rPr>
              <a:t> вставку для </a:t>
            </a:r>
            <a:r>
              <a:rPr lang="ru-RU" sz="2800" dirty="0" err="1">
                <a:cs typeface="Calibri"/>
              </a:rPr>
              <a:t>асоціювання</a:t>
            </a:r>
            <a:r>
              <a:rPr lang="ru-RU" sz="2800" dirty="0">
                <a:cs typeface="Calibri"/>
              </a:rPr>
              <a:t> </a:t>
            </a:r>
            <a:r>
              <a:rPr lang="ru-RU" sz="2800" dirty="0" err="1">
                <a:cs typeface="Calibri"/>
              </a:rPr>
              <a:t>параметрів</a:t>
            </a:r>
            <a:r>
              <a:rPr lang="ru-RU" sz="2800" dirty="0">
                <a:cs typeface="Calibri"/>
              </a:rPr>
              <a:t> рядка </a:t>
            </a:r>
            <a:r>
              <a:rPr lang="ru-RU" sz="2800" dirty="0" err="1">
                <a:cs typeface="Calibri"/>
              </a:rPr>
              <a:t>запиту</a:t>
            </a:r>
            <a:r>
              <a:rPr lang="ru-RU" sz="2800" dirty="0">
                <a:cs typeface="Calibri"/>
              </a:rPr>
              <a:t> з </a:t>
            </a:r>
            <a:r>
              <a:rPr lang="ru-RU" sz="2800" dirty="0" err="1">
                <a:cs typeface="Calibri"/>
              </a:rPr>
              <a:t>актуальними</a:t>
            </a:r>
            <a:r>
              <a:rPr lang="ru-RU" sz="2800" dirty="0">
                <a:cs typeface="Calibri"/>
              </a:rPr>
              <a:t> </a:t>
            </a:r>
            <a:r>
              <a:rPr lang="ru-RU" sz="2800" dirty="0" err="1">
                <a:cs typeface="Calibri"/>
              </a:rPr>
              <a:t>значеннями</a:t>
            </a:r>
            <a:r>
              <a:rPr lang="ru-RU" sz="2800" dirty="0">
                <a:cs typeface="Calibri"/>
              </a:rPr>
              <a:t>.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55" y="4902260"/>
            <a:ext cx="9954708" cy="156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7405E4-20AF-44F3-82F7-73E46766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01" y="5007"/>
            <a:ext cx="12369570" cy="1325563"/>
          </a:xfrm>
        </p:spPr>
        <p:txBody>
          <a:bodyPr/>
          <a:lstStyle/>
          <a:p>
            <a:pPr algn="ctr"/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Повідомлення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Calibri Light"/>
              </a:rPr>
              <a:t> про результат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DC1B35FA-552A-46DD-BEF1-BD349421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023" y="2813256"/>
            <a:ext cx="10607040" cy="19670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64DBE4-BB43-453F-A5FF-E950409FFDDF}"/>
              </a:ext>
            </a:extLst>
          </p:cNvPr>
          <p:cNvSpPr txBox="1"/>
          <p:nvPr/>
        </p:nvSpPr>
        <p:spPr>
          <a:xfrm>
            <a:off x="1538505" y="1859149"/>
            <a:ext cx="9110908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cs typeface="Calibri"/>
              </a:rPr>
              <a:t>В </a:t>
            </a:r>
            <a:r>
              <a:rPr lang="ru-RU" sz="2800" dirty="0" err="1">
                <a:solidFill>
                  <a:schemeClr val="tx1"/>
                </a:solidFill>
                <a:cs typeface="Calibri"/>
              </a:rPr>
              <a:t>програмі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800" dirty="0" err="1">
                <a:solidFill>
                  <a:schemeClr val="tx1"/>
                </a:solidFill>
                <a:cs typeface="Calibri"/>
              </a:rPr>
              <a:t>виводиться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результат </a:t>
            </a:r>
            <a:r>
              <a:rPr lang="ru-RU" sz="2800" dirty="0" err="1">
                <a:solidFill>
                  <a:schemeClr val="tx1"/>
                </a:solidFill>
                <a:cs typeface="Calibri"/>
              </a:rPr>
              <a:t>підключення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до </a:t>
            </a:r>
            <a:r>
              <a:rPr lang="ru-RU" sz="2800" dirty="0" err="1">
                <a:solidFill>
                  <a:schemeClr val="tx1"/>
                </a:solidFill>
                <a:cs typeface="Calibri"/>
              </a:rPr>
              <a:t>бази</a:t>
            </a:r>
            <a:r>
              <a:rPr lang="ru-RU" sz="28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2800" dirty="0" err="1" smtClean="0">
                <a:solidFill>
                  <a:schemeClr val="tx1"/>
                </a:solidFill>
                <a:cs typeface="Calibri"/>
              </a:rPr>
              <a:t>даних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:</a:t>
            </a:r>
            <a:endParaRPr lang="ru-RU" sz="28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88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solidFill>
                  <a:schemeClr val="tx1"/>
                </a:solidFill>
              </a:rPr>
              <a:t>Класи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5029200"/>
            <a:ext cx="10233800" cy="11477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uk-UA" dirty="0" smtClean="0"/>
              <a:t>Відповідальний:</a:t>
            </a:r>
          </a:p>
          <a:p>
            <a:pPr marL="0" indent="0">
              <a:buNone/>
            </a:pPr>
            <a:r>
              <a:rPr lang="uk-UA" dirty="0" smtClean="0"/>
              <a:t>ст. групи КНТ-117						  І.М</a:t>
            </a:r>
            <a:r>
              <a:rPr lang="uk-UA" dirty="0"/>
              <a:t>. </a:t>
            </a:r>
            <a:r>
              <a:rPr lang="uk-UA" dirty="0" smtClean="0"/>
              <a:t>Нескоромний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490" y="1690688"/>
            <a:ext cx="2602819" cy="31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(Класи)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9999" y="1825624"/>
            <a:ext cx="10571257" cy="4914809"/>
          </a:xfrm>
        </p:spPr>
        <p:txBody>
          <a:bodyPr>
            <a:normAutofit fontScale="47500" lnSpcReduction="20000"/>
          </a:bodyPr>
          <a:lstStyle/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MainWindow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AboutWindow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AddWindow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AddPlans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ChangeWindow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ChangePlans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DeleteWindow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 smtClean="0">
                <a:cs typeface="Times New Roman" pitchFamily="18" charset="0"/>
              </a:rPr>
              <a:t>DeletePlan</a:t>
            </a:r>
            <a:endParaRPr lang="uk-UA" sz="4800" dirty="0" smtClean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connectionDB</a:t>
            </a:r>
            <a:r>
              <a:rPr lang="en-US" sz="4800" dirty="0">
                <a:cs typeface="Times New Roman" pitchFamily="18" charset="0"/>
              </a:rPr>
              <a:t> 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jsondb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>
                <a:cs typeface="Times New Roman" pitchFamily="18" charset="0"/>
              </a:rPr>
              <a:t>ShowWindow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>
                <a:cs typeface="Times New Roman" pitchFamily="18" charset="0"/>
              </a:rPr>
              <a:t>sounds</a:t>
            </a:r>
            <a:endParaRPr lang="ru-RU" sz="4800" dirty="0">
              <a:cs typeface="Times New Roman" pitchFamily="18" charset="0"/>
            </a:endParaRPr>
          </a:p>
          <a:p>
            <a:r>
              <a:rPr lang="uk-UA" sz="4800" dirty="0">
                <a:cs typeface="Times New Roman" pitchFamily="18" charset="0"/>
              </a:rPr>
              <a:t>Клас </a:t>
            </a:r>
            <a:r>
              <a:rPr lang="en-US" sz="4800" dirty="0" err="1" smtClean="0">
                <a:cs typeface="Times New Roman" pitchFamily="18" charset="0"/>
              </a:rPr>
              <a:t>usertime</a:t>
            </a:r>
            <a:endParaRPr lang="ru-RU" sz="4800" dirty="0">
              <a:cs typeface="Times New Roman" pitchFamily="18" charset="0"/>
            </a:endParaRPr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2105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210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MainWindow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841242"/>
            <a:ext cx="670754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MainWindow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QMainWindow</a:t>
            </a:r>
            <a:r>
              <a:rPr lang="en-US" sz="2000" i="1" dirty="0"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cs typeface="Times New Roman" pitchFamily="18" charset="0"/>
              </a:rPr>
              <a:t>{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</a:t>
            </a:r>
          </a:p>
          <a:p>
            <a:r>
              <a:rPr lang="en-US" sz="2000" i="1" dirty="0">
                <a:cs typeface="Times New Roman" pitchFamily="18" charset="0"/>
              </a:rPr>
              <a:t> explicit </a:t>
            </a:r>
            <a:r>
              <a:rPr lang="en-US" sz="2000" i="1" dirty="0" err="1">
                <a:cs typeface="Times New Roman" pitchFamily="18" charset="0"/>
              </a:rPr>
              <a:t>MainWindow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~</a:t>
            </a:r>
            <a:r>
              <a:rPr lang="en-US" sz="2000" i="1" dirty="0" err="1">
                <a:cs typeface="Times New Roman" pitchFamily="18" charset="0"/>
              </a:rPr>
              <a:t>MainWindow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on_pushButton_3_clicked();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on_pushButton_4_clicked();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on_action_7_triggered();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on_pushButton_5_clicked();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on_pushButton_6_clicked();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on_pushButton_7_clicked();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timeManager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MainWindow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412776"/>
            <a:ext cx="818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MainWindow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реалізує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вікно</a:t>
            </a:r>
            <a:r>
              <a:rPr lang="ru-RU" sz="2400" dirty="0">
                <a:cs typeface="Times New Roman" pitchFamily="18" charset="0"/>
              </a:rPr>
              <a:t> головного меню </a:t>
            </a:r>
            <a:r>
              <a:rPr lang="ru-RU" sz="2400" dirty="0" err="1">
                <a:cs typeface="Times New Roman" pitchFamily="18" charset="0"/>
              </a:rPr>
              <a:t>програми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1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206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AboutWindow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6932" y="2387789"/>
            <a:ext cx="56549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AboutWindow</a:t>
            </a:r>
            <a:r>
              <a:rPr lang="en-US" sz="2000" i="1" dirty="0">
                <a:cs typeface="Times New Roman" pitchFamily="18" charset="0"/>
              </a:rPr>
              <a:t> :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{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explicit </a:t>
            </a:r>
            <a:r>
              <a:rPr lang="en-US" sz="2000" i="1" dirty="0" err="1">
                <a:cs typeface="Times New Roman" pitchFamily="18" charset="0"/>
              </a:rPr>
              <a:t>AboutWindow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AboutWindow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 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AboutWindow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9150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>
                <a:cs typeface="Times New Roman" pitchFamily="18" charset="0"/>
              </a:rPr>
              <a:t>Клас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AboutWindow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містить</a:t>
            </a:r>
            <a:r>
              <a:rPr lang="uk-UA" sz="2400" dirty="0">
                <a:cs typeface="Times New Roman" pitchFamily="18" charset="0"/>
              </a:rPr>
              <a:t> інформацію про </a:t>
            </a:r>
            <a:r>
              <a:rPr lang="ru-RU" sz="2400" dirty="0">
                <a:cs typeface="Times New Roman" pitchFamily="18" charset="0"/>
              </a:rPr>
              <a:t>автор</a:t>
            </a:r>
            <a:r>
              <a:rPr lang="uk-UA" sz="2400" dirty="0" err="1">
                <a:cs typeface="Times New Roman" pitchFamily="18" charset="0"/>
              </a:rPr>
              <a:t>ів</a:t>
            </a:r>
            <a:r>
              <a:rPr lang="uk-UA" sz="2400" dirty="0">
                <a:cs typeface="Times New Roman" pitchFamily="18" charset="0"/>
              </a:rPr>
              <a:t> програми </a:t>
            </a:r>
            <a:r>
              <a:rPr lang="ru-RU" sz="2400" dirty="0">
                <a:cs typeface="Times New Roman" pitchFamily="18" charset="0"/>
              </a:rPr>
              <a:t>«</a:t>
            </a:r>
            <a:r>
              <a:rPr lang="en-US" sz="2400" dirty="0" err="1">
                <a:cs typeface="Times New Roman" pitchFamily="18" charset="0"/>
              </a:rPr>
              <a:t>TimeTask</a:t>
            </a:r>
            <a:r>
              <a:rPr lang="ru-RU" sz="2400" dirty="0">
                <a:cs typeface="Times New Roman" pitchFamily="18" charset="0"/>
              </a:rPr>
              <a:t>». </a:t>
            </a:r>
          </a:p>
        </p:txBody>
      </p:sp>
    </p:spTree>
    <p:extLst>
      <p:ext uri="{BB962C8B-B14F-4D97-AF65-F5344CB8AC3E}">
        <p14:creationId xmlns:p14="http://schemas.microsoft.com/office/powerpoint/2010/main" val="132019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168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AddWindow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2132857"/>
            <a:ext cx="470346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AddWindow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AddWindow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AddWindow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AddWindow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715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AddWindow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додавання нових заходів. </a:t>
            </a:r>
            <a:endParaRPr lang="ru-RU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5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Зміст (Інтерфейс)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err="1" smtClean="0"/>
              <a:t>Загальна</a:t>
            </a:r>
            <a:r>
              <a:rPr lang="ru-RU" dirty="0" smtClean="0"/>
              <a:t> </a:t>
            </a:r>
            <a:r>
              <a:rPr lang="uk-UA" dirty="0" smtClean="0"/>
              <a:t>інформація</a:t>
            </a:r>
          </a:p>
          <a:p>
            <a:r>
              <a:rPr lang="uk-UA" dirty="0" smtClean="0"/>
              <a:t>Вікна програми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Головне вікно</a:t>
            </a:r>
            <a:r>
              <a:rPr lang="uk-UA" dirty="0" smtClean="0"/>
              <a:t>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 smtClean="0"/>
              <a:t>TimeTask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ru-RU" dirty="0"/>
              <a:t>Про </a:t>
            </a:r>
            <a:r>
              <a:rPr lang="ru-RU" dirty="0" smtClean="0"/>
              <a:t>заходи»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Додати </a:t>
            </a:r>
            <a:r>
              <a:rPr lang="uk-UA" dirty="0" smtClean="0"/>
              <a:t>захід»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Редагування заходу</a:t>
            </a:r>
            <a:r>
              <a:rPr lang="uk-UA" dirty="0" smtClean="0"/>
              <a:t>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Додати план</a:t>
            </a:r>
            <a:r>
              <a:rPr lang="uk-UA" dirty="0" smtClean="0"/>
              <a:t>»</a:t>
            </a:r>
          </a:p>
          <a:p>
            <a:pPr lvl="1"/>
            <a:r>
              <a:rPr lang="uk-UA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uk-UA" dirty="0"/>
              <a:t>Редагування плану</a:t>
            </a:r>
            <a:r>
              <a:rPr lang="uk-UA" dirty="0" smtClean="0"/>
              <a:t>»</a:t>
            </a:r>
          </a:p>
          <a:p>
            <a:pPr lvl="1"/>
            <a:r>
              <a:rPr lang="ru-RU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ru-RU" dirty="0" err="1"/>
              <a:t>Видалення</a:t>
            </a:r>
            <a:r>
              <a:rPr lang="ru-RU" dirty="0"/>
              <a:t> </a:t>
            </a:r>
            <a:r>
              <a:rPr lang="ru-RU" dirty="0" err="1"/>
              <a:t>планів</a:t>
            </a:r>
            <a:r>
              <a:rPr lang="ru-RU" dirty="0" smtClean="0"/>
              <a:t>»</a:t>
            </a:r>
          </a:p>
          <a:p>
            <a:pPr lvl="1"/>
            <a:r>
              <a:rPr lang="ru-RU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ru-RU" dirty="0" err="1"/>
              <a:t>Видалення</a:t>
            </a:r>
            <a:r>
              <a:rPr lang="ru-RU" dirty="0"/>
              <a:t> </a:t>
            </a:r>
            <a:r>
              <a:rPr lang="ru-RU" dirty="0" err="1"/>
              <a:t>заходів</a:t>
            </a:r>
            <a:r>
              <a:rPr lang="ru-RU" dirty="0" smtClean="0"/>
              <a:t>»</a:t>
            </a:r>
          </a:p>
          <a:p>
            <a:pPr lvl="1"/>
            <a:r>
              <a:rPr lang="ru-RU" dirty="0" smtClean="0"/>
              <a:t>«</a:t>
            </a:r>
            <a:r>
              <a:rPr lang="en-US" dirty="0" err="1"/>
              <a:t>TimeTask</a:t>
            </a:r>
            <a:r>
              <a:rPr lang="en-US" dirty="0"/>
              <a:t> - </a:t>
            </a:r>
            <a:r>
              <a:rPr lang="ru-RU" dirty="0"/>
              <a:t>Про </a:t>
            </a:r>
            <a:r>
              <a:rPr lang="ru-RU" dirty="0" err="1"/>
              <a:t>програму</a:t>
            </a:r>
            <a:r>
              <a:rPr lang="ru-RU" dirty="0" smtClean="0"/>
              <a:t>»</a:t>
            </a:r>
          </a:p>
          <a:p>
            <a:pPr lvl="1"/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5116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4636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AddPlans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5600" y="2132856"/>
            <a:ext cx="473347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AddPlans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{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AddPlans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AddPlans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/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AddPlans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*model;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766" y="1556792"/>
            <a:ext cx="680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/>
              <a:t>Клас </a:t>
            </a:r>
            <a:r>
              <a:rPr lang="en-US" sz="2400" dirty="0" err="1"/>
              <a:t>AddPlans</a:t>
            </a:r>
            <a:r>
              <a:rPr lang="en-US" sz="2400" dirty="0"/>
              <a:t> </a:t>
            </a:r>
            <a:r>
              <a:rPr lang="uk-UA" sz="2400" dirty="0"/>
              <a:t>реалізує додавання планів заходів.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470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ChangeWindow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686431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changeWindow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changeWindow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changeWindow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on_comboBox_currentTextChanged</a:t>
            </a:r>
            <a:r>
              <a:rPr lang="en-US" sz="2000" i="1" dirty="0">
                <a:cs typeface="Times New Roman" pitchFamily="18" charset="0"/>
              </a:rPr>
              <a:t>(const </a:t>
            </a: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&amp;arg1);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changeWindow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*model;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*plans;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822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ChangeWindow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редагування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існуючих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заходів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64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ChangePlans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68643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ChangePlans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 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ChangePlans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ChangePlans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on_comboBox_currentTextChanged</a:t>
            </a:r>
            <a:r>
              <a:rPr lang="en-US" sz="2000" i="1" dirty="0">
                <a:cs typeface="Times New Roman" pitchFamily="18" charset="0"/>
              </a:rPr>
              <a:t>(const </a:t>
            </a: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&amp;arg1);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updateComboBox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ChangePlans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*model;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*plans;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8777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ChangePlans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редагування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планів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існуючих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заходів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491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DeleteWindow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1988840"/>
            <a:ext cx="495584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class </a:t>
            </a:r>
            <a:r>
              <a:rPr lang="en-US" sz="2000" i="1" dirty="0" err="1"/>
              <a:t>DeleteWindow</a:t>
            </a:r>
            <a:r>
              <a:rPr lang="en-US" sz="2000" i="1" dirty="0"/>
              <a:t> : public </a:t>
            </a:r>
            <a:r>
              <a:rPr lang="en-US" sz="2000" i="1" dirty="0" err="1"/>
              <a:t>QDialog</a:t>
            </a:r>
            <a:r>
              <a:rPr lang="en-US" sz="2000" i="1" dirty="0"/>
              <a:t> </a:t>
            </a:r>
            <a:endParaRPr lang="uk-UA" sz="2000" i="1" dirty="0"/>
          </a:p>
          <a:p>
            <a:r>
              <a:rPr lang="en-US" sz="2000" i="1" dirty="0"/>
              <a:t>{ Q_OBJECT</a:t>
            </a:r>
            <a:endParaRPr lang="uk-UA" sz="2000" i="1" dirty="0"/>
          </a:p>
          <a:p>
            <a:r>
              <a:rPr lang="en-US" sz="2000" i="1" dirty="0"/>
              <a:t> public: </a:t>
            </a:r>
            <a:endParaRPr lang="uk-UA" sz="2000" i="1" dirty="0"/>
          </a:p>
          <a:p>
            <a:r>
              <a:rPr lang="en-US" sz="2000" i="1" dirty="0"/>
              <a:t>explicit </a:t>
            </a:r>
            <a:r>
              <a:rPr lang="en-US" sz="2000" i="1" dirty="0" err="1"/>
              <a:t>DeleteWindow</a:t>
            </a:r>
            <a:r>
              <a:rPr lang="en-US" sz="2000" i="1" dirty="0"/>
              <a:t>(</a:t>
            </a:r>
            <a:r>
              <a:rPr lang="en-US" sz="2000" i="1" dirty="0" err="1"/>
              <a:t>QWidget</a:t>
            </a:r>
            <a:r>
              <a:rPr lang="en-US" sz="2000" i="1" dirty="0"/>
              <a:t> *parent = 0); </a:t>
            </a:r>
            <a:endParaRPr lang="uk-UA" sz="2000" i="1" dirty="0"/>
          </a:p>
          <a:p>
            <a:r>
              <a:rPr lang="en-US" sz="2000" i="1" dirty="0"/>
              <a:t>~</a:t>
            </a:r>
            <a:r>
              <a:rPr lang="en-US" sz="2000" i="1" dirty="0" err="1"/>
              <a:t>DeleteWindow</a:t>
            </a:r>
            <a:r>
              <a:rPr lang="en-US" sz="2000" i="1" dirty="0"/>
              <a:t>(); </a:t>
            </a:r>
            <a:br>
              <a:rPr lang="en-US" sz="2000" i="1" dirty="0"/>
            </a:br>
            <a:r>
              <a:rPr lang="en-US" sz="2000" i="1" dirty="0"/>
              <a:t>private slots:</a:t>
            </a:r>
            <a:endParaRPr lang="uk-UA" sz="2000" i="1" dirty="0"/>
          </a:p>
          <a:p>
            <a:r>
              <a:rPr lang="en-US" sz="2000" i="1" dirty="0"/>
              <a:t>void on_pushButton_2_clicked(); </a:t>
            </a:r>
            <a:br>
              <a:rPr lang="en-US" sz="2000" i="1" dirty="0"/>
            </a:br>
            <a:r>
              <a:rPr lang="en-US" sz="2000" i="1" dirty="0"/>
              <a:t>void </a:t>
            </a:r>
            <a:r>
              <a:rPr lang="en-US" sz="2000" i="1" dirty="0" err="1"/>
              <a:t>on_pushButton_clicked</a:t>
            </a:r>
            <a:r>
              <a:rPr lang="en-US" sz="2000" i="1" dirty="0"/>
              <a:t>(); </a:t>
            </a:r>
            <a:br>
              <a:rPr lang="en-US" sz="2000" i="1" dirty="0"/>
            </a:br>
            <a:r>
              <a:rPr lang="en-US" sz="2000" i="1" dirty="0"/>
              <a:t>void </a:t>
            </a:r>
            <a:r>
              <a:rPr lang="en-US" sz="2000" i="1" dirty="0" err="1"/>
              <a:t>updateComboBox</a:t>
            </a:r>
            <a:r>
              <a:rPr lang="en-US" sz="2000" i="1" dirty="0"/>
              <a:t>(); </a:t>
            </a:r>
            <a:br>
              <a:rPr lang="en-US" sz="2000" i="1" dirty="0"/>
            </a:br>
            <a:r>
              <a:rPr lang="en-US" sz="2000" i="1" dirty="0"/>
              <a:t>private: </a:t>
            </a:r>
            <a:endParaRPr lang="uk-UA" sz="2000" i="1" dirty="0"/>
          </a:p>
          <a:p>
            <a:r>
              <a:rPr lang="en-US" sz="2000" i="1" dirty="0" err="1"/>
              <a:t>Ui</a:t>
            </a:r>
            <a:r>
              <a:rPr lang="en-US" sz="2000" i="1" dirty="0"/>
              <a:t>::</a:t>
            </a:r>
            <a:r>
              <a:rPr lang="en-US" sz="2000" i="1" dirty="0" err="1"/>
              <a:t>DeleteWindow</a:t>
            </a:r>
            <a:r>
              <a:rPr lang="en-US" sz="2000" i="1" dirty="0"/>
              <a:t> *</a:t>
            </a:r>
            <a:r>
              <a:rPr lang="en-US" sz="2000" i="1" dirty="0" err="1"/>
              <a:t>ui</a:t>
            </a:r>
            <a:r>
              <a:rPr lang="en-US" sz="2000" i="1" dirty="0"/>
              <a:t>; </a:t>
            </a:r>
            <a:endParaRPr lang="uk-UA" sz="2000" i="1" dirty="0"/>
          </a:p>
          <a:p>
            <a:r>
              <a:rPr lang="en-US" sz="2000" i="1" dirty="0" err="1"/>
              <a:t>QSqlDatabase</a:t>
            </a:r>
            <a:r>
              <a:rPr lang="en-US" sz="2000" i="1" dirty="0"/>
              <a:t> db; </a:t>
            </a:r>
            <a:endParaRPr lang="uk-UA" sz="2000" i="1" dirty="0"/>
          </a:p>
          <a:p>
            <a:r>
              <a:rPr lang="en-US" sz="2000" i="1" dirty="0" err="1"/>
              <a:t>QSqlTableModel</a:t>
            </a:r>
            <a:r>
              <a:rPr lang="en-US" sz="2000" i="1" dirty="0"/>
              <a:t> *model;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7902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DeleteWindow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видалення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існуючого</a:t>
            </a:r>
            <a:r>
              <a:rPr lang="ru-RU" sz="2400" dirty="0">
                <a:cs typeface="Times New Roman" pitchFamily="18" charset="0"/>
              </a:rPr>
              <a:t> заходу.</a:t>
            </a:r>
          </a:p>
        </p:txBody>
      </p:sp>
    </p:spTree>
    <p:extLst>
      <p:ext uri="{BB962C8B-B14F-4D97-AF65-F5344CB8AC3E}">
        <p14:creationId xmlns:p14="http://schemas.microsoft.com/office/powerpoint/2010/main" val="3127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DeletePlan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686431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deletePlan</a:t>
            </a:r>
            <a:r>
              <a:rPr lang="en-US" sz="2000" i="1" dirty="0">
                <a:cs typeface="Times New Roman" pitchFamily="18" charset="0"/>
              </a:rPr>
              <a:t> : public </a:t>
            </a:r>
            <a:r>
              <a:rPr lang="en-US" sz="2000" i="1" dirty="0" err="1">
                <a:cs typeface="Times New Roman" pitchFamily="18" charset="0"/>
              </a:rPr>
              <a:t>QDialog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Q_OBJECT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explicit </a:t>
            </a:r>
            <a:r>
              <a:rPr lang="en-US" sz="2000" i="1" dirty="0" err="1">
                <a:cs typeface="Times New Roman" pitchFamily="18" charset="0"/>
              </a:rPr>
              <a:t>deletePlan</a:t>
            </a:r>
            <a:r>
              <a:rPr lang="en-US" sz="2000" i="1" dirty="0">
                <a:cs typeface="Times New Roman" pitchFamily="18" charset="0"/>
              </a:rPr>
              <a:t>(</a:t>
            </a:r>
            <a:r>
              <a:rPr lang="en-US" sz="2000" i="1" dirty="0" err="1">
                <a:cs typeface="Times New Roman" pitchFamily="18" charset="0"/>
              </a:rPr>
              <a:t>QWidget</a:t>
            </a:r>
            <a:r>
              <a:rPr lang="en-US" sz="2000" i="1" dirty="0">
                <a:cs typeface="Times New Roman" pitchFamily="18" charset="0"/>
              </a:rPr>
              <a:t> *parent = 0);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~</a:t>
            </a:r>
            <a:r>
              <a:rPr lang="en-US" sz="2000" i="1" dirty="0" err="1">
                <a:cs typeface="Times New Roman" pitchFamily="18" charset="0"/>
              </a:rPr>
              <a:t>deletePlan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 slots: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on_pushButton_clicked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updateEvent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void </a:t>
            </a:r>
            <a:r>
              <a:rPr lang="en-US" sz="2000" i="1" dirty="0" err="1">
                <a:cs typeface="Times New Roman" pitchFamily="18" charset="0"/>
              </a:rPr>
              <a:t>on_comboBox_currentTextChanged</a:t>
            </a:r>
            <a:r>
              <a:rPr lang="en-US" sz="2000" i="1" dirty="0">
                <a:cs typeface="Times New Roman" pitchFamily="18" charset="0"/>
              </a:rPr>
              <a:t>(const </a:t>
            </a: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&amp;arg1);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private: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 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::</a:t>
            </a:r>
            <a:r>
              <a:rPr lang="en-US" sz="2000" i="1" dirty="0" err="1">
                <a:cs typeface="Times New Roman" pitchFamily="18" charset="0"/>
              </a:rPr>
              <a:t>deletePlan</a:t>
            </a:r>
            <a:r>
              <a:rPr lang="en-US" sz="2000" i="1" dirty="0">
                <a:cs typeface="Times New Roman" pitchFamily="18" charset="0"/>
              </a:rPr>
              <a:t> *</a:t>
            </a:r>
            <a:r>
              <a:rPr lang="en-US" sz="2000" i="1" dirty="0" err="1">
                <a:cs typeface="Times New Roman" pitchFamily="18" charset="0"/>
              </a:rPr>
              <a:t>ui</a:t>
            </a:r>
            <a:r>
              <a:rPr lang="en-US" sz="2000" i="1" dirty="0">
                <a:cs typeface="Times New Roman" pitchFamily="18" charset="0"/>
              </a:rPr>
              <a:t>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*model; </a:t>
            </a:r>
            <a:r>
              <a:rPr lang="en-US" sz="2000" i="1" dirty="0" err="1">
                <a:cs typeface="Times New Roman" pitchFamily="18" charset="0"/>
              </a:rPr>
              <a:t>QSqlTableModel</a:t>
            </a:r>
            <a:r>
              <a:rPr lang="en-US" sz="2000" i="1" dirty="0">
                <a:cs typeface="Times New Roman" pitchFamily="18" charset="0"/>
              </a:rPr>
              <a:t> *plans;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8254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DeletePlan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видалення</a:t>
            </a:r>
            <a:r>
              <a:rPr lang="ru-RU" sz="2400" dirty="0">
                <a:cs typeface="Times New Roman" pitchFamily="18" charset="0"/>
              </a:rPr>
              <a:t> плану </a:t>
            </a:r>
            <a:r>
              <a:rPr lang="ru-RU" sz="2400" dirty="0" err="1">
                <a:cs typeface="Times New Roman" pitchFamily="18" charset="0"/>
              </a:rPr>
              <a:t>існуючого</a:t>
            </a:r>
            <a:r>
              <a:rPr lang="ru-RU" sz="2400" dirty="0">
                <a:cs typeface="Times New Roman" pitchFamily="18" charset="0"/>
              </a:rPr>
              <a:t> заходу.</a:t>
            </a:r>
          </a:p>
        </p:txBody>
      </p:sp>
    </p:spTree>
    <p:extLst>
      <p:ext uri="{BB962C8B-B14F-4D97-AF65-F5344CB8AC3E}">
        <p14:creationId xmlns:p14="http://schemas.microsoft.com/office/powerpoint/2010/main" val="27867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connectionDB</a:t>
            </a:r>
            <a:r>
              <a:rPr lang="en-US" sz="4800" dirty="0">
                <a:latin typeface="+mj-lt"/>
                <a:cs typeface="Times New Roman" pitchFamily="18" charset="0"/>
              </a:rPr>
              <a:t> 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0"/>
            <a:ext cx="22442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connectionDB</a:t>
            </a:r>
            <a:r>
              <a:rPr lang="en-US" sz="2000" i="1" dirty="0"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cs typeface="Times New Roman" pitchFamily="18" charset="0"/>
              </a:rPr>
              <a:t>{ public:</a:t>
            </a:r>
          </a:p>
          <a:p>
            <a:r>
              <a:rPr lang="en-US" sz="2000" i="1" dirty="0" err="1">
                <a:cs typeface="Times New Roman" pitchFamily="18" charset="0"/>
              </a:rPr>
              <a:t>connectionDB</a:t>
            </a:r>
            <a:r>
              <a:rPr lang="en-US" sz="2000" i="1" dirty="0">
                <a:cs typeface="Times New Roman" pitchFamily="18" charset="0"/>
              </a:rPr>
              <a:t>(); </a:t>
            </a:r>
          </a:p>
          <a:p>
            <a:r>
              <a:rPr lang="en-US" sz="2000" i="1" dirty="0">
                <a:cs typeface="Times New Roman" pitchFamily="18" charset="0"/>
              </a:rPr>
              <a:t>connect(); </a:t>
            </a:r>
          </a:p>
          <a:p>
            <a:r>
              <a:rPr lang="en-US" sz="2000" i="1" dirty="0">
                <a:cs typeface="Times New Roman" pitchFamily="18" charset="0"/>
              </a:rPr>
              <a:t>private: </a:t>
            </a:r>
          </a:p>
          <a:p>
            <a:r>
              <a:rPr lang="en-US" sz="2000" i="1" dirty="0" err="1">
                <a:cs typeface="Times New Roman" pitchFamily="18" charset="0"/>
              </a:rPr>
              <a:t>QSqlDatabase</a:t>
            </a:r>
            <a:r>
              <a:rPr lang="en-US" sz="2000" i="1" dirty="0">
                <a:cs typeface="Times New Roman" pitchFamily="18" charset="0"/>
              </a:rPr>
              <a:t> db;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8099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connectionDB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з'єднання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з</a:t>
            </a:r>
            <a:r>
              <a:rPr lang="ru-RU" sz="2400" dirty="0">
                <a:cs typeface="Times New Roman" pitchFamily="18" charset="0"/>
              </a:rPr>
              <a:t> базою </a:t>
            </a:r>
            <a:r>
              <a:rPr lang="ru-RU" sz="2400" dirty="0" err="1">
                <a:cs typeface="Times New Roman" pitchFamily="18" charset="0"/>
              </a:rPr>
              <a:t>даних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MySQL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922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jsondb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4" y="1988840"/>
            <a:ext cx="25378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jsondb</a:t>
            </a:r>
            <a:r>
              <a:rPr lang="en-US" sz="2000" i="1" dirty="0"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cs typeface="Times New Roman" pitchFamily="18" charset="0"/>
              </a:rPr>
              <a:t>{ public: </a:t>
            </a:r>
          </a:p>
          <a:p>
            <a:r>
              <a:rPr lang="en-US" sz="2000" i="1" dirty="0" err="1">
                <a:cs typeface="Times New Roman" pitchFamily="18" charset="0"/>
              </a:rPr>
              <a:t>jsondb</a:t>
            </a:r>
            <a:r>
              <a:rPr lang="en-US" sz="2000" i="1" dirty="0">
                <a:cs typeface="Times New Roman" pitchFamily="18" charset="0"/>
              </a:rPr>
              <a:t>(); </a:t>
            </a:r>
          </a:p>
          <a:p>
            <a:r>
              <a:rPr lang="en-US" sz="2000" i="1" dirty="0">
                <a:cs typeface="Times New Roman" pitchFamily="18" charset="0"/>
              </a:rPr>
              <a:t>insert(</a:t>
            </a: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insert); </a:t>
            </a:r>
          </a:p>
          <a:p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parse();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>
                <a:cs typeface="Times New Roman" pitchFamily="18" charset="0"/>
              </a:rPr>
              <a:t>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695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 </a:t>
            </a:r>
            <a:r>
              <a:rPr lang="en-US" sz="2400" dirty="0" err="1">
                <a:cs typeface="Times New Roman" pitchFamily="18" charset="0"/>
              </a:rPr>
              <a:t>jsondb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 err="1">
                <a:cs typeface="Times New Roman" pitchFamily="18" charset="0"/>
              </a:rPr>
              <a:t>з'єднання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з</a:t>
            </a:r>
            <a:r>
              <a:rPr lang="ru-RU" sz="2400" dirty="0">
                <a:cs typeface="Times New Roman" pitchFamily="18" charset="0"/>
              </a:rPr>
              <a:t> базою </a:t>
            </a:r>
            <a:r>
              <a:rPr lang="ru-RU" sz="2400" dirty="0" err="1">
                <a:cs typeface="Times New Roman" pitchFamily="18" charset="0"/>
              </a:rPr>
              <a:t>даних</a:t>
            </a:r>
            <a:r>
              <a:rPr lang="en-US" sz="2400" dirty="0">
                <a:cs typeface="Times New Roman" pitchFamily="18" charset="0"/>
              </a:rPr>
              <a:t> JSON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2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432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ShowWindow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51585" y="1988841"/>
            <a:ext cx="499143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class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: public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QDialog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{ Q_OBJECT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public: </a:t>
            </a:r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explicit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QWidget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*parent = 0); </a:t>
            </a:r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~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();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private slots: </a:t>
            </a:r>
          </a:p>
          <a:p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void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on_pushButton_clicked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();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void on_pushButton_2_clicked();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void on_pushButton_4_clicked(); </a:t>
            </a:r>
            <a:br>
              <a:rPr lang="en-US" sz="2000" i="1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private: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Ui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ShowWindow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ui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QSqlDatabase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db;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*model;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*arrays;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*plans; </a:t>
            </a:r>
          </a:p>
          <a:p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QSqlTableModel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*all; };</a:t>
            </a:r>
            <a:endParaRPr lang="ru-RU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1556792"/>
            <a:ext cx="860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ShowWindow</a:t>
            </a:r>
            <a:r>
              <a:rPr lang="en-US" sz="2400" i="1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 </a:t>
            </a:r>
            <a:r>
              <a:rPr lang="ru-RU" sz="2400" dirty="0">
                <a:cs typeface="Times New Roman" pitchFamily="18" charset="0"/>
              </a:rPr>
              <a:t>показ </a:t>
            </a:r>
            <a:r>
              <a:rPr lang="ru-RU" sz="2400" dirty="0" err="1">
                <a:cs typeface="Times New Roman" pitchFamily="18" charset="0"/>
              </a:rPr>
              <a:t>заходів</a:t>
            </a:r>
            <a:r>
              <a:rPr lang="ru-RU" sz="2400" dirty="0">
                <a:cs typeface="Times New Roman" pitchFamily="18" charset="0"/>
              </a:rPr>
              <a:t>, </a:t>
            </a:r>
            <a:r>
              <a:rPr lang="ru-RU" sz="2400" dirty="0" err="1">
                <a:cs typeface="Times New Roman" pitchFamily="18" charset="0"/>
              </a:rPr>
              <a:t>записаних</a:t>
            </a:r>
            <a:r>
              <a:rPr lang="ru-RU" sz="2400" dirty="0">
                <a:cs typeface="Times New Roman" pitchFamily="18" charset="0"/>
              </a:rPr>
              <a:t> в </a:t>
            </a:r>
            <a:r>
              <a:rPr lang="ru-RU" sz="2400" dirty="0" err="1">
                <a:cs typeface="Times New Roman" pitchFamily="18" charset="0"/>
              </a:rPr>
              <a:t>програмі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5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555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>
                <a:latin typeface="+mj-lt"/>
                <a:cs typeface="Times New Roman" pitchFamily="18" charset="0"/>
              </a:rPr>
              <a:t>sounds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9577" y="2492571"/>
            <a:ext cx="15504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sounds </a:t>
            </a:r>
          </a:p>
          <a:p>
            <a:r>
              <a:rPr lang="en-US" sz="2000" i="1" dirty="0">
                <a:cs typeface="Times New Roman" pitchFamily="18" charset="0"/>
              </a:rPr>
              <a:t>{ public: </a:t>
            </a:r>
          </a:p>
          <a:p>
            <a:r>
              <a:rPr lang="en-US" sz="2000" i="1" dirty="0">
                <a:cs typeface="Times New Roman" pitchFamily="18" charset="0"/>
              </a:rPr>
              <a:t>sounds(); </a:t>
            </a:r>
          </a:p>
          <a:p>
            <a:r>
              <a:rPr lang="en-US" sz="2000" i="1" dirty="0" err="1">
                <a:cs typeface="Times New Roman" pitchFamily="18" charset="0"/>
              </a:rPr>
              <a:t>succecful</a:t>
            </a:r>
            <a:r>
              <a:rPr lang="en-US" sz="2000" i="1" dirty="0">
                <a:cs typeface="Times New Roman" pitchFamily="18" charset="0"/>
              </a:rPr>
              <a:t>(); </a:t>
            </a:r>
          </a:p>
          <a:p>
            <a:r>
              <a:rPr lang="en-US" sz="2000" i="1" dirty="0">
                <a:cs typeface="Times New Roman" pitchFamily="18" charset="0"/>
              </a:rPr>
              <a:t>error();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8515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 smtClean="0">
                <a:cs typeface="Times New Roman" pitchFamily="18" charset="0"/>
              </a:rPr>
              <a:t>Клас</a:t>
            </a:r>
            <a:r>
              <a:rPr lang="en-US" sz="2400" dirty="0" smtClean="0">
                <a:cs typeface="Times New Roman" pitchFamily="18" charset="0"/>
              </a:rPr>
              <a:t> sounds</a:t>
            </a:r>
            <a:r>
              <a:rPr lang="en-US" sz="2400" i="1" dirty="0" smtClean="0">
                <a:cs typeface="Times New Roman" pitchFamily="18" charset="0"/>
              </a:rPr>
              <a:t> </a:t>
            </a:r>
            <a:r>
              <a:rPr lang="uk-UA" sz="2400" dirty="0" smtClean="0">
                <a:cs typeface="Times New Roman" pitchFamily="18" charset="0"/>
              </a:rPr>
              <a:t>реалізує </a:t>
            </a:r>
            <a:r>
              <a:rPr lang="en-US" sz="2400" dirty="0" smtClean="0">
                <a:cs typeface="Times New Roman" pitchFamily="18" charset="0"/>
              </a:rPr>
              <a:t>c</a:t>
            </a:r>
            <a:r>
              <a:rPr lang="ru-RU" sz="2400" dirty="0" err="1" smtClean="0">
                <a:cs typeface="Times New Roman" pitchFamily="18" charset="0"/>
              </a:rPr>
              <a:t>упроводж</a:t>
            </a:r>
            <a:r>
              <a:rPr lang="uk-UA" sz="2400" dirty="0" err="1" smtClean="0">
                <a:cs typeface="Times New Roman" pitchFamily="18" charset="0"/>
              </a:rPr>
              <a:t>ення</a:t>
            </a:r>
            <a:r>
              <a:rPr lang="ru-RU" sz="2400" dirty="0" smtClean="0">
                <a:cs typeface="Times New Roman" pitchFamily="18" charset="0"/>
              </a:rPr>
              <a:t> </a:t>
            </a:r>
            <a:r>
              <a:rPr lang="ru-RU" sz="2400" dirty="0" err="1" smtClean="0">
                <a:cs typeface="Times New Roman" pitchFamily="18" charset="0"/>
              </a:rPr>
              <a:t>звуків</a:t>
            </a:r>
            <a:r>
              <a:rPr lang="ru-RU" sz="2400" dirty="0" smtClean="0">
                <a:cs typeface="Times New Roman" pitchFamily="18" charset="0"/>
              </a:rPr>
              <a:t> при </a:t>
            </a:r>
            <a:r>
              <a:rPr lang="ru-RU" sz="2400" dirty="0" err="1" smtClean="0">
                <a:cs typeface="Times New Roman" pitchFamily="18" charset="0"/>
              </a:rPr>
              <a:t>успішному</a:t>
            </a:r>
            <a:r>
              <a:rPr lang="ru-RU" sz="2400" dirty="0" smtClean="0">
                <a:cs typeface="Times New Roman" pitchFamily="18" charset="0"/>
              </a:rPr>
              <a:t> </a:t>
            </a:r>
            <a:r>
              <a:rPr lang="ru-RU" sz="2400" dirty="0" err="1" smtClean="0">
                <a:cs typeface="Times New Roman" pitchFamily="18" charset="0"/>
              </a:rPr>
              <a:t>або</a:t>
            </a:r>
            <a:r>
              <a:rPr lang="ru-RU" sz="2400" dirty="0" smtClean="0">
                <a:cs typeface="Times New Roman" pitchFamily="18" charset="0"/>
              </a:rPr>
              <a:t> </a:t>
            </a:r>
            <a:endParaRPr lang="en-US" sz="2400" dirty="0" smtClean="0">
              <a:cs typeface="Times New Roman" pitchFamily="18" charset="0"/>
            </a:endParaRPr>
          </a:p>
          <a:p>
            <a:r>
              <a:rPr lang="ru-RU" sz="2400" dirty="0" err="1" smtClean="0">
                <a:cs typeface="Times New Roman" pitchFamily="18" charset="0"/>
              </a:rPr>
              <a:t>невдалому</a:t>
            </a:r>
            <a:r>
              <a:rPr lang="ru-RU" sz="2400" dirty="0" smtClean="0">
                <a:cs typeface="Times New Roman" pitchFamily="18" charset="0"/>
              </a:rPr>
              <a:t> </a:t>
            </a:r>
            <a:r>
              <a:rPr lang="ru-RU" sz="2400" dirty="0" err="1" smtClean="0">
                <a:cs typeface="Times New Roman" pitchFamily="18" charset="0"/>
              </a:rPr>
              <a:t>процесі</a:t>
            </a:r>
            <a:r>
              <a:rPr lang="ru-RU" sz="2400" dirty="0" smtClean="0">
                <a:cs typeface="Times New Roman" pitchFamily="18" charset="0"/>
              </a:rPr>
              <a:t> в </a:t>
            </a:r>
            <a:r>
              <a:rPr lang="ru-RU" sz="2400" dirty="0" err="1" smtClean="0">
                <a:cs typeface="Times New Roman" pitchFamily="18" charset="0"/>
              </a:rPr>
              <a:t>ході</a:t>
            </a:r>
            <a:r>
              <a:rPr lang="ru-RU" sz="2400" dirty="0" smtClean="0">
                <a:cs typeface="Times New Roman" pitchFamily="18" charset="0"/>
              </a:rPr>
              <a:t> </a:t>
            </a:r>
            <a:r>
              <a:rPr lang="ru-RU" sz="2400" dirty="0" err="1" smtClean="0">
                <a:cs typeface="Times New Roman" pitchFamily="18" charset="0"/>
              </a:rPr>
              <a:t>роботи</a:t>
            </a:r>
            <a:r>
              <a:rPr lang="ru-RU" sz="2400" dirty="0" smtClean="0">
                <a:cs typeface="Times New Roman" pitchFamily="18" charset="0"/>
              </a:rPr>
              <a:t> з </a:t>
            </a:r>
            <a:r>
              <a:rPr lang="ru-RU" sz="2400" dirty="0" err="1" smtClean="0">
                <a:cs typeface="Times New Roman" pitchFamily="18" charset="0"/>
              </a:rPr>
              <a:t>програмою</a:t>
            </a:r>
            <a:r>
              <a:rPr lang="ru-RU" sz="2400" dirty="0" smtClean="0">
                <a:cs typeface="Times New Roman" pitchFamily="18" charset="0"/>
              </a:rPr>
              <a:t>.</a:t>
            </a:r>
            <a:endParaRPr lang="ru-RU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168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800" dirty="0">
                <a:latin typeface="+mj-lt"/>
                <a:cs typeface="Times New Roman" pitchFamily="18" charset="0"/>
              </a:rPr>
              <a:t>Клас </a:t>
            </a:r>
            <a:r>
              <a:rPr lang="en-US" sz="4800" dirty="0" err="1">
                <a:latin typeface="+mj-lt"/>
                <a:cs typeface="Times New Roman" pitchFamily="18" charset="0"/>
              </a:rPr>
              <a:t>usertime</a:t>
            </a:r>
            <a:endParaRPr lang="ru-RU" sz="4800" dirty="0">
              <a:latin typeface="+mj-lt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9577" y="2387789"/>
            <a:ext cx="24956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cs typeface="Times New Roman" pitchFamily="18" charset="0"/>
              </a:rPr>
              <a:t>class </a:t>
            </a:r>
            <a:r>
              <a:rPr lang="en-US" sz="2000" i="1" dirty="0" err="1">
                <a:cs typeface="Times New Roman" pitchFamily="18" charset="0"/>
              </a:rPr>
              <a:t>usertime</a:t>
            </a:r>
            <a:r>
              <a:rPr lang="en-US" sz="2000" i="1" dirty="0">
                <a:cs typeface="Times New Roman" pitchFamily="18" charset="0"/>
              </a:rPr>
              <a:t>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>
                <a:cs typeface="Times New Roman" pitchFamily="18" charset="0"/>
              </a:rPr>
              <a:t>{ public: </a:t>
            </a:r>
            <a:endParaRPr lang="uk-UA" sz="2000" i="1" dirty="0">
              <a:cs typeface="Times New Roman" pitchFamily="18" charset="0"/>
            </a:endParaRPr>
          </a:p>
          <a:p>
            <a:r>
              <a:rPr lang="en-US" sz="2000" i="1" dirty="0" err="1">
                <a:cs typeface="Times New Roman" pitchFamily="18" charset="0"/>
              </a:rPr>
              <a:t>usertime</a:t>
            </a:r>
            <a:r>
              <a:rPr lang="en-US" sz="2000" i="1" dirty="0">
                <a:cs typeface="Times New Roman" pitchFamily="18" charset="0"/>
              </a:rPr>
              <a:t>(); </a:t>
            </a:r>
            <a:br>
              <a:rPr lang="en-US" sz="2000" i="1" dirty="0">
                <a:cs typeface="Times New Roman" pitchFamily="18" charset="0"/>
              </a:rPr>
            </a:br>
            <a:r>
              <a:rPr lang="en-US" sz="2000" i="1" dirty="0" err="1">
                <a:cs typeface="Times New Roman" pitchFamily="18" charset="0"/>
              </a:rPr>
              <a:t>QString</a:t>
            </a:r>
            <a:r>
              <a:rPr lang="en-US" sz="2000" i="1" dirty="0">
                <a:cs typeface="Times New Roman" pitchFamily="18" charset="0"/>
              </a:rPr>
              <a:t> </a:t>
            </a:r>
            <a:r>
              <a:rPr lang="en-US" sz="2000" i="1" dirty="0" err="1">
                <a:cs typeface="Times New Roman" pitchFamily="18" charset="0"/>
              </a:rPr>
              <a:t>timeEvent</a:t>
            </a:r>
            <a:r>
              <a:rPr lang="en-US" sz="2000" i="1" dirty="0">
                <a:cs typeface="Times New Roman" pitchFamily="18" charset="0"/>
              </a:rPr>
              <a:t>(); };</a:t>
            </a:r>
            <a:endParaRPr lang="ru-RU" sz="2000" i="1" dirty="0"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7" y="1556792"/>
            <a:ext cx="9468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400" dirty="0">
                <a:cs typeface="Times New Roman" pitchFamily="18" charset="0"/>
              </a:rPr>
              <a:t>Клас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 err="1">
                <a:cs typeface="Times New Roman" pitchFamily="18" charset="0"/>
              </a:rPr>
              <a:t>usertime</a:t>
            </a:r>
            <a:r>
              <a:rPr lang="en-US" sz="2400" i="1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реалізує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uk-UA" sz="2400" dirty="0">
                <a:cs typeface="Times New Roman" pitchFamily="18" charset="0"/>
              </a:rPr>
              <a:t>п</a:t>
            </a:r>
            <a:r>
              <a:rPr lang="ru-RU" sz="2400" dirty="0" err="1">
                <a:cs typeface="Times New Roman" pitchFamily="18" charset="0"/>
              </a:rPr>
              <a:t>оточну</a:t>
            </a:r>
            <a:r>
              <a:rPr lang="ru-RU" sz="2400" dirty="0">
                <a:cs typeface="Times New Roman" pitchFamily="18" charset="0"/>
              </a:rPr>
              <a:t> дату, яку </a:t>
            </a:r>
            <a:r>
              <a:rPr lang="ru-RU" sz="2400" dirty="0" err="1">
                <a:cs typeface="Times New Roman" pitchFamily="18" charset="0"/>
              </a:rPr>
              <a:t>можна</a:t>
            </a:r>
            <a:r>
              <a:rPr lang="ru-RU" sz="2400" dirty="0">
                <a:cs typeface="Times New Roman" pitchFamily="18" charset="0"/>
              </a:rPr>
              <a:t> </a:t>
            </a:r>
            <a:r>
              <a:rPr lang="ru-RU" sz="2400" dirty="0" err="1">
                <a:cs typeface="Times New Roman" pitchFamily="18" charset="0"/>
              </a:rPr>
              <a:t>побачити</a:t>
            </a:r>
            <a:r>
              <a:rPr lang="ru-RU" sz="2400" dirty="0">
                <a:cs typeface="Times New Roman" pitchFamily="18" charset="0"/>
              </a:rPr>
              <a:t> в головному </a:t>
            </a:r>
          </a:p>
          <a:p>
            <a:r>
              <a:rPr lang="ru-RU" sz="2400" dirty="0">
                <a:cs typeface="Times New Roman" pitchFamily="18" charset="0"/>
              </a:rPr>
              <a:t>меню </a:t>
            </a:r>
            <a:r>
              <a:rPr lang="ru-RU" sz="2400" dirty="0" err="1">
                <a:cs typeface="Times New Roman" pitchFamily="18" charset="0"/>
              </a:rPr>
              <a:t>програми</a:t>
            </a:r>
            <a:r>
              <a:rPr lang="ru-RU" sz="2400" dirty="0"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790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Загальна інформація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4193177" y="1825625"/>
            <a:ext cx="716062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uk-UA" dirty="0" smtClean="0"/>
              <a:t>Програма «</a:t>
            </a:r>
            <a:r>
              <a:rPr lang="en-US" dirty="0" err="1" smtClean="0"/>
              <a:t>TimeTask</a:t>
            </a:r>
            <a:r>
              <a:rPr lang="uk-UA" dirty="0" smtClean="0"/>
              <a:t>» містить у собі 9 вікон. Дизайн всіх вікон виконаний в одному стилі. Основні кольори елементів програми – оранжевий та чорний, було обрано відповідно до кольорів які містяться у логотипі програми.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5327"/>
            <a:ext cx="3133725" cy="24003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4" y="4300266"/>
            <a:ext cx="2619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7354" y="1540782"/>
            <a:ext cx="10515600" cy="3534344"/>
          </a:xfrm>
        </p:spPr>
        <p:txBody>
          <a:bodyPr>
            <a:normAutofit/>
          </a:bodyPr>
          <a:lstStyle/>
          <a:p>
            <a:pPr algn="ctr"/>
            <a:r>
              <a:rPr lang="ru-RU" sz="8800" dirty="0" err="1" smtClean="0"/>
              <a:t>Дякуємо</a:t>
            </a:r>
            <a:r>
              <a:rPr lang="ru-RU" sz="8800" dirty="0" smtClean="0"/>
              <a:t> за </a:t>
            </a:r>
            <a:r>
              <a:rPr lang="ru-RU" sz="8800" dirty="0" err="1" smtClean="0"/>
              <a:t>увагу</a:t>
            </a:r>
            <a:r>
              <a:rPr lang="ru-RU" sz="8800" dirty="0" smtClean="0"/>
              <a:t>!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24931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Вікно «</a:t>
            </a:r>
            <a:r>
              <a:rPr lang="en-US" dirty="0" err="1" smtClean="0"/>
              <a:t>TimeTask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ru-RU" dirty="0"/>
              <a:t>Головне </a:t>
            </a:r>
            <a:r>
              <a:rPr lang="ru-RU" dirty="0" err="1" smtClean="0"/>
              <a:t>вікно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81006" y="1547246"/>
            <a:ext cx="6572794" cy="4351338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uk-UA" dirty="0" smtClean="0"/>
              <a:t>Вікно </a:t>
            </a:r>
            <a:r>
              <a:rPr lang="uk-UA" dirty="0"/>
              <a:t>«</a:t>
            </a:r>
            <a:r>
              <a:rPr lang="en-US" dirty="0" err="1" smtClean="0"/>
              <a:t>TimeTask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uk-UA" dirty="0"/>
              <a:t>Головне вікно</a:t>
            </a:r>
            <a:r>
              <a:rPr lang="uk-UA" dirty="0" smtClean="0"/>
              <a:t>» містить у собі:</a:t>
            </a:r>
            <a:r>
              <a:rPr lang="en-US" dirty="0" smtClean="0"/>
              <a:t> </a:t>
            </a:r>
            <a:r>
              <a:rPr lang="uk-UA" dirty="0" smtClean="0"/>
              <a:t>рядок меню, логотип програми, 7 кнопок та панель відображення поточних дати та часу</a:t>
            </a:r>
            <a:r>
              <a:rPr lang="en-US" dirty="0" smtClean="0"/>
              <a:t>.</a:t>
            </a:r>
            <a:endParaRPr lang="uk-UA" dirty="0" smtClean="0"/>
          </a:p>
          <a:p>
            <a:pPr marL="0" lvl="1" indent="0">
              <a:spcBef>
                <a:spcPts val="1000"/>
              </a:spcBef>
              <a:buNone/>
            </a:pPr>
            <a:r>
              <a:rPr lang="uk-UA" dirty="0" smtClean="0"/>
              <a:t>Натискання на кожну кнопку викликає відповідне вікно.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844470" cy="4331289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80011"/>
              </p:ext>
            </p:extLst>
          </p:nvPr>
        </p:nvGraphicFramePr>
        <p:xfrm>
          <a:off x="4829267" y="3396344"/>
          <a:ext cx="677055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8099">
                  <a:extLst>
                    <a:ext uri="{9D8B030D-6E8A-4147-A177-3AD203B41FA5}">
                      <a16:colId xmlns:a16="http://schemas.microsoft.com/office/drawing/2014/main" val="3824273489"/>
                    </a:ext>
                  </a:extLst>
                </a:gridCol>
                <a:gridCol w="3712451">
                  <a:extLst>
                    <a:ext uri="{9D8B030D-6E8A-4147-A177-3AD203B41FA5}">
                      <a16:colId xmlns:a16="http://schemas.microsoft.com/office/drawing/2014/main" val="565294454"/>
                    </a:ext>
                  </a:extLst>
                </a:gridCol>
              </a:tblGrid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Кнопка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Вікно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88440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Показати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заходи»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Про заходи»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626287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Додати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зах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ід»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Додати захід»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071580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«Редагування заходу»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Редагування заходу»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424500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«Додати</a:t>
                      </a:r>
                      <a:r>
                        <a:rPr lang="uk-UA" baseline="0" dirty="0" smtClean="0">
                          <a:solidFill>
                            <a:schemeClr val="tx1"/>
                          </a:solidFill>
                        </a:rPr>
                        <a:t> плани заходів»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Додати план»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017693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«Редагувати</a:t>
                      </a:r>
                      <a:r>
                        <a:rPr lang="uk-UA" baseline="0" dirty="0" smtClean="0">
                          <a:solidFill>
                            <a:schemeClr val="tx1"/>
                          </a:solidFill>
                        </a:rPr>
                        <a:t> плани заходів»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Редагування плану»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744546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«Видалити</a:t>
                      </a:r>
                      <a:r>
                        <a:rPr lang="uk-UA" baseline="0" dirty="0" smtClean="0">
                          <a:solidFill>
                            <a:schemeClr val="tx1"/>
                          </a:solidFill>
                        </a:rPr>
                        <a:t> плани заходів»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Видалення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планів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612663"/>
                  </a:ext>
                </a:extLst>
              </a:tr>
              <a:tr h="328204">
                <a:tc>
                  <a:txBody>
                    <a:bodyPr/>
                    <a:lstStyle/>
                    <a:p>
                      <a:r>
                        <a:rPr lang="uk-UA" dirty="0" smtClean="0">
                          <a:solidFill>
                            <a:schemeClr val="tx1"/>
                          </a:solidFill>
                        </a:rPr>
                        <a:t>«Видалити захід»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TimeTask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Видалення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ru-RU" dirty="0" err="1" smtClean="0">
                          <a:solidFill>
                            <a:schemeClr val="tx1"/>
                          </a:solidFill>
                        </a:rPr>
                        <a:t>заходів</a:t>
                      </a:r>
                      <a:r>
                        <a:rPr lang="ru-RU" dirty="0" smtClean="0">
                          <a:solidFill>
                            <a:schemeClr val="tx1"/>
                          </a:solidFill>
                        </a:rPr>
                        <a:t>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25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56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ru-RU" dirty="0" smtClean="0"/>
              <a:t>Про заходи»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74219" y="1690688"/>
            <a:ext cx="4552764" cy="4352348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/>
              <a:t>Про заходи</a:t>
            </a:r>
            <a:r>
              <a:rPr lang="ru-RU" dirty="0" smtClean="0"/>
              <a:t>» </a:t>
            </a:r>
            <a:r>
              <a:rPr lang="ru-RU" dirty="0" err="1" smtClean="0"/>
              <a:t>містить</a:t>
            </a:r>
            <a:r>
              <a:rPr lang="ru-RU" dirty="0" smtClean="0"/>
              <a:t> у </a:t>
            </a:r>
            <a:r>
              <a:rPr lang="ru-RU" dirty="0" err="1" smtClean="0"/>
              <a:t>собі</a:t>
            </a:r>
            <a:r>
              <a:rPr lang="ru-RU" dirty="0"/>
              <a:t>:</a:t>
            </a:r>
            <a:r>
              <a:rPr lang="ru-RU" dirty="0" smtClean="0"/>
              <a:t> 3 кнопки, 2 </a:t>
            </a:r>
            <a:r>
              <a:rPr lang="ru-RU" dirty="0" err="1" smtClean="0"/>
              <a:t>елементи</a:t>
            </a:r>
            <a:r>
              <a:rPr lang="ru-RU" dirty="0" smtClean="0"/>
              <a:t> </a:t>
            </a:r>
            <a:r>
              <a:rPr lang="ru-RU" dirty="0" err="1" smtClean="0"/>
              <a:t>вибору</a:t>
            </a:r>
            <a:r>
              <a:rPr lang="ru-RU" dirty="0" smtClean="0"/>
              <a:t> та 2 поля </a:t>
            </a:r>
            <a:r>
              <a:rPr lang="ru-RU" dirty="0" err="1" smtClean="0"/>
              <a:t>виводу</a:t>
            </a:r>
            <a:r>
              <a:rPr lang="ru-RU" dirty="0" smtClean="0"/>
              <a:t> </a:t>
            </a:r>
            <a:r>
              <a:rPr lang="ru-RU" dirty="0" err="1" smtClean="0"/>
              <a:t>інфорації</a:t>
            </a:r>
            <a:r>
              <a:rPr lang="ru-RU" dirty="0" smtClean="0"/>
              <a:t>.</a:t>
            </a:r>
          </a:p>
          <a:p>
            <a:pPr marL="0" indent="0" algn="just">
              <a:buNone/>
            </a:pPr>
            <a:r>
              <a:rPr lang="uk-UA" dirty="0" smtClean="0"/>
              <a:t>Натискання 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 smtClean="0"/>
              <a:t>Кнопка «ОК» підставляє в елемент вибору заходів, ті заходи, які мають ту ж початкову дату, що міститься в елементі вибору початкової дати.</a:t>
            </a:r>
          </a:p>
          <a:p>
            <a:pPr marL="0" indent="0" algn="just">
              <a:buNone/>
            </a:pPr>
            <a:r>
              <a:rPr lang="uk-UA" dirty="0" smtClean="0"/>
              <a:t>Кнопка «Вибрати захід» відображає інформацію про захід, який обраний у полі вибору заходу. Інформація виводиться у поля виводу інформації про захід та план цього заходу.</a:t>
            </a:r>
          </a:p>
          <a:p>
            <a:pPr marL="0" indent="0" algn="just">
              <a:buNone/>
            </a:pPr>
            <a:r>
              <a:rPr lang="uk-UA" dirty="0" smtClean="0"/>
              <a:t>Кнопка «Закрити» закриває дане вікно.</a:t>
            </a:r>
            <a:endParaRPr lang="ru-RU" dirty="0" smtClean="0"/>
          </a:p>
          <a:p>
            <a:pPr marL="0" indent="0" algn="just">
              <a:buNone/>
            </a:pP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5962836" cy="30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Додати</a:t>
            </a:r>
            <a:r>
              <a:rPr lang="ru-RU" dirty="0" smtClean="0"/>
              <a:t> </a:t>
            </a:r>
            <a:r>
              <a:rPr lang="ru-RU" dirty="0" err="1" smtClean="0"/>
              <a:t>захід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45429" y="1825625"/>
            <a:ext cx="7108371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Додати</a:t>
            </a:r>
            <a:r>
              <a:rPr lang="ru-RU" dirty="0" smtClean="0"/>
              <a:t> </a:t>
            </a:r>
            <a:r>
              <a:rPr lang="ru-RU" dirty="0" err="1" smtClean="0"/>
              <a:t>захід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</a:t>
            </a:r>
            <a:r>
              <a:rPr lang="ru-RU" dirty="0" smtClean="0"/>
              <a:t>2 </a:t>
            </a:r>
            <a:r>
              <a:rPr lang="ru-RU" dirty="0"/>
              <a:t>кнопки, 2 </a:t>
            </a:r>
            <a:r>
              <a:rPr lang="ru-RU" dirty="0" err="1"/>
              <a:t>елементи</a:t>
            </a:r>
            <a:r>
              <a:rPr lang="ru-RU" dirty="0"/>
              <a:t> </a:t>
            </a:r>
            <a:r>
              <a:rPr lang="ru-RU" dirty="0" err="1"/>
              <a:t>вибору</a:t>
            </a:r>
            <a:r>
              <a:rPr lang="ru-RU" dirty="0"/>
              <a:t> та </a:t>
            </a:r>
            <a:r>
              <a:rPr lang="ru-RU" dirty="0" smtClean="0"/>
              <a:t>4 </a:t>
            </a:r>
            <a:r>
              <a:rPr lang="ru-RU" dirty="0" err="1" smtClean="0"/>
              <a:t>текстових</a:t>
            </a:r>
            <a:r>
              <a:rPr lang="ru-RU" dirty="0" smtClean="0"/>
              <a:t> поля вводу </a:t>
            </a:r>
            <a:r>
              <a:rPr lang="ru-RU" dirty="0" err="1" smtClean="0"/>
              <a:t>інформації</a:t>
            </a:r>
            <a:r>
              <a:rPr lang="ru-RU" dirty="0" smtClean="0"/>
              <a:t>.</a:t>
            </a:r>
          </a:p>
          <a:p>
            <a:pPr marL="0" indent="0" algn="just">
              <a:buNone/>
            </a:pPr>
            <a:r>
              <a:rPr lang="uk-UA" dirty="0" smtClean="0"/>
              <a:t>В кожне текстове поле вводиться відповідна інформація.</a:t>
            </a:r>
          </a:p>
          <a:p>
            <a:pPr marL="0" indent="0" algn="just">
              <a:buNone/>
            </a:pPr>
            <a:r>
              <a:rPr lang="uk-UA" dirty="0" smtClean="0"/>
              <a:t>В елементи вибору </a:t>
            </a:r>
            <a:r>
              <a:rPr lang="uk-UA" dirty="0"/>
              <a:t>і</a:t>
            </a:r>
            <a:r>
              <a:rPr lang="uk-UA" dirty="0" smtClean="0"/>
              <a:t>нформації вводиться початкова та кінцева дата заходу.</a:t>
            </a:r>
          </a:p>
          <a:p>
            <a:pPr marL="0" indent="0" algn="just">
              <a:buNone/>
            </a:pPr>
            <a:r>
              <a:rPr lang="uk-UA" dirty="0" smtClean="0"/>
              <a:t>Натискання </a:t>
            </a:r>
            <a:r>
              <a:rPr lang="uk-UA" dirty="0"/>
              <a:t>на кожну кнопку викликає певну дію</a:t>
            </a:r>
            <a:r>
              <a:rPr lang="uk-UA" dirty="0" smtClean="0"/>
              <a:t>.</a:t>
            </a:r>
          </a:p>
          <a:p>
            <a:pPr marL="0" indent="0" algn="just">
              <a:buNone/>
            </a:pPr>
            <a:r>
              <a:rPr lang="uk-UA" dirty="0" smtClean="0"/>
              <a:t>Кнопка «Додати» додає захід в базу даних, з інформацією, яка введена вище.</a:t>
            </a:r>
            <a:endParaRPr lang="uk-UA" dirty="0"/>
          </a:p>
          <a:p>
            <a:pPr marL="0" indent="0" algn="just">
              <a:buNone/>
            </a:pPr>
            <a:r>
              <a:rPr lang="uk-UA" dirty="0" smtClean="0"/>
              <a:t>Кнопка </a:t>
            </a:r>
            <a:r>
              <a:rPr lang="uk-UA" dirty="0"/>
              <a:t>«Закрити» закриває </a:t>
            </a:r>
            <a:r>
              <a:rPr lang="uk-UA" dirty="0" smtClean="0"/>
              <a:t>дане </a:t>
            </a:r>
            <a:r>
              <a:rPr lang="uk-UA" dirty="0"/>
              <a:t>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314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829" y="365125"/>
            <a:ext cx="11051177" cy="1325563"/>
          </a:xfrm>
        </p:spPr>
        <p:txBody>
          <a:bodyPr>
            <a:normAutofit/>
          </a:bodyPr>
          <a:lstStyle/>
          <a:p>
            <a:pPr algn="ctr"/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 smtClean="0"/>
              <a:t>Редагування</a:t>
            </a:r>
            <a:r>
              <a:rPr lang="ru-RU" dirty="0" smtClean="0"/>
              <a:t> заходу»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20000" y="3500437"/>
            <a:ext cx="10233800" cy="2676525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uk-UA" dirty="0"/>
              <a:t>Вікно «</a:t>
            </a:r>
            <a:r>
              <a:rPr lang="en-US" dirty="0" err="1"/>
              <a:t>TimeTask</a:t>
            </a:r>
            <a:r>
              <a:rPr lang="en-US" dirty="0"/>
              <a:t> – </a:t>
            </a:r>
            <a:r>
              <a:rPr lang="ru-RU" dirty="0" err="1"/>
              <a:t>Редагування</a:t>
            </a:r>
            <a:r>
              <a:rPr lang="ru-RU" dirty="0"/>
              <a:t> заходу</a:t>
            </a:r>
            <a:r>
              <a:rPr lang="ru-RU" dirty="0" smtClean="0"/>
              <a:t>» </a:t>
            </a:r>
            <a:r>
              <a:rPr lang="ru-RU" dirty="0" err="1"/>
              <a:t>містить</a:t>
            </a:r>
            <a:r>
              <a:rPr lang="ru-RU" dirty="0"/>
              <a:t> у </a:t>
            </a:r>
            <a:r>
              <a:rPr lang="ru-RU" dirty="0" err="1"/>
              <a:t>собі</a:t>
            </a:r>
            <a:r>
              <a:rPr lang="ru-RU" dirty="0"/>
              <a:t>: 2 </a:t>
            </a:r>
            <a:r>
              <a:rPr lang="ru-RU" dirty="0" smtClean="0"/>
              <a:t>кнопки, </a:t>
            </a:r>
            <a:r>
              <a:rPr lang="ru-RU" dirty="0" err="1" smtClean="0"/>
              <a:t>елемент</a:t>
            </a:r>
            <a:r>
              <a:rPr lang="ru-RU" dirty="0" smtClean="0"/>
              <a:t> </a:t>
            </a:r>
            <a:r>
              <a:rPr lang="ru-RU" dirty="0" err="1"/>
              <a:t>вибору</a:t>
            </a:r>
            <a:r>
              <a:rPr lang="ru-RU" dirty="0"/>
              <a:t> та </a:t>
            </a:r>
            <a:r>
              <a:rPr lang="ru-RU" dirty="0" err="1" smtClean="0"/>
              <a:t>таблицю</a:t>
            </a:r>
            <a:r>
              <a:rPr lang="ru-RU" dirty="0" smtClean="0"/>
              <a:t> для </a:t>
            </a:r>
            <a:r>
              <a:rPr lang="ru-RU" dirty="0" err="1" smtClean="0"/>
              <a:t>редагування</a:t>
            </a:r>
            <a:r>
              <a:rPr lang="ru-RU" dirty="0" smtClean="0"/>
              <a:t> </a:t>
            </a:r>
            <a:r>
              <a:rPr lang="ru-RU" dirty="0" err="1" smtClean="0"/>
              <a:t>інформації</a:t>
            </a:r>
            <a:r>
              <a:rPr lang="ru-RU" dirty="0" smtClean="0"/>
              <a:t>.</a:t>
            </a:r>
            <a:endParaRPr lang="ru-RU" dirty="0"/>
          </a:p>
          <a:p>
            <a:pPr marL="0" indent="0" algn="just">
              <a:buNone/>
            </a:pPr>
            <a:r>
              <a:rPr lang="uk-UA" dirty="0" smtClean="0"/>
              <a:t>В елементі </a:t>
            </a:r>
            <a:r>
              <a:rPr lang="uk-UA" dirty="0"/>
              <a:t>вибору інформації </a:t>
            </a:r>
            <a:r>
              <a:rPr lang="uk-UA" dirty="0" smtClean="0"/>
              <a:t>обирається захід, інформацію про який потрібно редагувати.</a:t>
            </a:r>
          </a:p>
          <a:p>
            <a:pPr marL="0" indent="0" algn="just">
              <a:buNone/>
            </a:pPr>
            <a:r>
              <a:rPr lang="uk-UA" dirty="0" smtClean="0"/>
              <a:t>В таблиці для редагування інформації можна відредагувати інформацію про захід.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Натискання на кожну кнопку викликає певну дію.</a:t>
            </a:r>
          </a:p>
          <a:p>
            <a:pPr marL="0" indent="0" algn="just">
              <a:buNone/>
            </a:pPr>
            <a:r>
              <a:rPr lang="uk-UA" dirty="0"/>
              <a:t>Кнопка </a:t>
            </a:r>
            <a:r>
              <a:rPr lang="uk-UA" dirty="0" smtClean="0"/>
              <a:t>«Відредагувати» редагує інформацію про захід, відповідно до введеної вище інформації та заносить її до бази даних.</a:t>
            </a:r>
            <a:endParaRPr lang="uk-UA" dirty="0"/>
          </a:p>
          <a:p>
            <a:pPr marL="0" indent="0" algn="just">
              <a:buNone/>
            </a:pPr>
            <a:r>
              <a:rPr lang="uk-UA" dirty="0"/>
              <a:t>Кнопка «Закрити» закриває </a:t>
            </a:r>
            <a:r>
              <a:rPr lang="uk-UA" dirty="0" smtClean="0"/>
              <a:t>дане </a:t>
            </a:r>
            <a:r>
              <a:rPr lang="uk-UA" dirty="0"/>
              <a:t>вікно.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2" y="1690688"/>
            <a:ext cx="4852579" cy="17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6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</TotalTime>
  <Words>1642</Words>
  <Application>Microsoft Office PowerPoint</Application>
  <PresentationFormat>Широкоэкранный</PresentationFormat>
  <Paragraphs>302</Paragraphs>
  <Slides>50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Times New Roman</vt:lpstr>
      <vt:lpstr>Тема Office</vt:lpstr>
      <vt:lpstr>Курсовий проект з дисципліни «Об’єктно-орієнтоване програмування» програма «TimeTask»</vt:lpstr>
      <vt:lpstr>Розділи презентації</vt:lpstr>
      <vt:lpstr>Інтерфейс</vt:lpstr>
      <vt:lpstr>Зміст (Інтерфейс)</vt:lpstr>
      <vt:lpstr>Загальна інформація</vt:lpstr>
      <vt:lpstr>Вікно «TimeTask - Головне вікно»</vt:lpstr>
      <vt:lpstr>Вікно «TimeTask – Про заходи»</vt:lpstr>
      <vt:lpstr>Вікно «TimeTask – Додати захід»</vt:lpstr>
      <vt:lpstr>Вікно «TimeTask – Редагування заходу»</vt:lpstr>
      <vt:lpstr>Вікно «TimeTask – Додати план»</vt:lpstr>
      <vt:lpstr>Вікно «TimeTask – Редагування плану»</vt:lpstr>
      <vt:lpstr>Вікно «TimeTask – Видалення планів»</vt:lpstr>
      <vt:lpstr>Вікно «TimeTask – Видалення заходів»</vt:lpstr>
      <vt:lpstr>Вікно «TimeTask – Про програму»</vt:lpstr>
      <vt:lpstr>Алгоритми</vt:lpstr>
      <vt:lpstr>Зміст (Алгоритми)</vt:lpstr>
      <vt:lpstr>Підключення бібліотек для  коректної роботи алгоритмів</vt:lpstr>
      <vt:lpstr>Створення годинника у реальному часі</vt:lpstr>
      <vt:lpstr>Сортування планів заходу за id, часом початку заходів, часом кінця заходу, за алфавітним порядком планів</vt:lpstr>
      <vt:lpstr>Музичне привітання при вдалому підключенні до БД,і музичне повідомлення про помилку при невдалому підключенні </vt:lpstr>
      <vt:lpstr>Зчитування даних з БД та занесення їх до combobox</vt:lpstr>
      <vt:lpstr>Зчитування даних з БД про заходи та занесення їх до таблиці</vt:lpstr>
      <vt:lpstr>Зчитування даних з БД  про плани заходів та занесення їх до таблиці</vt:lpstr>
      <vt:lpstr>Підготовка таблиці для внесення змін в неї </vt:lpstr>
      <vt:lpstr>Бази даних</vt:lpstr>
      <vt:lpstr>Зміст (Бази даних)</vt:lpstr>
      <vt:lpstr>Підключення програми до бази даних MYSQL</vt:lpstr>
      <vt:lpstr>Створення таблиць через PHPmyAdmin4</vt:lpstr>
      <vt:lpstr>Підключення програми до БД</vt:lpstr>
      <vt:lpstr>Занесення даних до нашої таблиці</vt:lpstr>
      <vt:lpstr>Зчитування даних  з таблиці</vt:lpstr>
      <vt:lpstr>Видалення даних з таблиці</vt:lpstr>
      <vt:lpstr>Редагування даних в таблиці</vt:lpstr>
      <vt:lpstr>Повідомлення про результат</vt:lpstr>
      <vt:lpstr>Класи</vt:lpstr>
      <vt:lpstr>Зміст (Класи)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Дякуємо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Курсовий проект з дисципліни «Об’єктно-орієнтоване програмування» програма «TimeTask»</dc:title>
  <dc:creator>Пользователь</dc:creator>
  <cp:lastModifiedBy>Пользователь</cp:lastModifiedBy>
  <cp:revision>42</cp:revision>
  <dcterms:created xsi:type="dcterms:W3CDTF">2018-12-24T23:39:28Z</dcterms:created>
  <dcterms:modified xsi:type="dcterms:W3CDTF">2018-12-25T23:52:40Z</dcterms:modified>
</cp:coreProperties>
</file>